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6858000" cx="12192000"/>
  <p:notesSz cx="6954825" cy="9309100"/>
  <p:embeddedFontLst>
    <p:embeddedFont>
      <p:font typeface="Tahoma"/>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DB9004-5187-4725-96AB-9851361D0CC9}">
  <a:tblStyle styleId="{F0DB9004-5187-4725-96AB-9851361D0CC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Tahoma-regular.fntdata"/><Relationship Id="rId96" Type="http://schemas.openxmlformats.org/officeDocument/2006/relationships/slide" Target="slides/slide91.xml"/><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Tahoma-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13763" cy="467072"/>
          </a:xfrm>
          <a:prstGeom prst="rect">
            <a:avLst/>
          </a:prstGeom>
          <a:noFill/>
          <a:ln>
            <a:noFill/>
          </a:ln>
        </p:spPr>
        <p:txBody>
          <a:bodyPr anchorCtr="0" anchor="t" bIns="46450" lIns="92925" spcFirstLastPara="1" rIns="92925" wrap="square" tIns="4645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39466" y="0"/>
            <a:ext cx="3013763" cy="467072"/>
          </a:xfrm>
          <a:prstGeom prst="rect">
            <a:avLst/>
          </a:prstGeom>
          <a:noFill/>
          <a:ln>
            <a:noFill/>
          </a:ln>
        </p:spPr>
        <p:txBody>
          <a:bodyPr anchorCtr="0" anchor="t" bIns="46450" lIns="92925" spcFirstLastPara="1" rIns="92925" wrap="square" tIns="4645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42030"/>
            <a:ext cx="3013763" cy="467071"/>
          </a:xfrm>
          <a:prstGeom prst="rect">
            <a:avLst/>
          </a:prstGeom>
          <a:noFill/>
          <a:ln>
            <a:noFill/>
          </a:ln>
        </p:spPr>
        <p:txBody>
          <a:bodyPr anchorCtr="0" anchor="b" bIns="46450" lIns="92925" spcFirstLastPara="1" rIns="92925" wrap="square" tIns="4645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39466" y="8842030"/>
            <a:ext cx="3013763" cy="467071"/>
          </a:xfrm>
          <a:prstGeom prst="rect">
            <a:avLst/>
          </a:prstGeom>
          <a:noFill/>
          <a:ln>
            <a:noFill/>
          </a:ln>
        </p:spPr>
        <p:txBody>
          <a:bodyPr anchorCtr="0" anchor="b" bIns="46450" lIns="92925" spcFirstLastPara="1" rIns="92925" wrap="square" tIns="464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50" name="Google Shape;150;p10: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11: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57" name="Google Shape;157;p11: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2: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65" name="Google Shape;165;p12: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3: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73" name="Google Shape;173;p13: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4: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79" name="Google Shape;179;p14: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5: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86" name="Google Shape;186;p15: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6: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93" name="Google Shape;193;p16: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7: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03" name="Google Shape;203;p17: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8: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10" name="Google Shape;210;p18: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9: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17" name="Google Shape;217;p19: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948240" y="4496166"/>
            <a:ext cx="5212909" cy="4258590"/>
          </a:xfrm>
          <a:prstGeom prst="rect">
            <a:avLst/>
          </a:prstGeom>
          <a:noFill/>
          <a:ln>
            <a:noFill/>
          </a:ln>
        </p:spPr>
        <p:txBody>
          <a:bodyPr anchorCtr="0" anchor="t" bIns="47325" lIns="94650" spcFirstLastPara="1" rIns="94650" wrap="square" tIns="47325">
            <a:noAutofit/>
          </a:bodyPr>
          <a:lstStyle/>
          <a:p>
            <a:pPr indent="0" lvl="0" marL="0" rtl="0" algn="l">
              <a:lnSpc>
                <a:spcPct val="100000"/>
              </a:lnSpc>
              <a:spcBef>
                <a:spcPts val="0"/>
              </a:spcBef>
              <a:spcAft>
                <a:spcPts val="0"/>
              </a:spcAft>
              <a:buSzPts val="1400"/>
              <a:buNone/>
            </a:pPr>
            <a:r>
              <a:t/>
            </a:r>
            <a:endParaRPr/>
          </a:p>
        </p:txBody>
      </p:sp>
      <p:sp>
        <p:nvSpPr>
          <p:cNvPr id="92" name="Google Shape;92;p2:notes"/>
          <p:cNvSpPr/>
          <p:nvPr>
            <p:ph idx="2" type="sldImg"/>
          </p:nvPr>
        </p:nvSpPr>
        <p:spPr>
          <a:xfrm>
            <a:off x="400050" y="709613"/>
            <a:ext cx="6310313" cy="35496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20: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23" name="Google Shape;223;p20: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1: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28" name="Google Shape;228;p21: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2: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34" name="Google Shape;234;p22: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3: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40" name="Google Shape;240;p23: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4: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46" name="Google Shape;246;p24: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5: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51" name="Google Shape;251;p25: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6: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57" name="Google Shape;257;p26: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7: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63" name="Google Shape;263;p27: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8: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68" name="Google Shape;268;p28: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9: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74" name="Google Shape;274;p29: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948240" y="4496166"/>
            <a:ext cx="5212800" cy="4258500"/>
          </a:xfrm>
          <a:prstGeom prst="rect">
            <a:avLst/>
          </a:prstGeom>
          <a:noFill/>
          <a:ln>
            <a:noFill/>
          </a:ln>
        </p:spPr>
        <p:txBody>
          <a:bodyPr anchorCtr="0" anchor="t" bIns="47325" lIns="94650" spcFirstLastPara="1" rIns="94650" wrap="square" tIns="47325">
            <a:noAutofit/>
          </a:bodyPr>
          <a:lstStyle/>
          <a:p>
            <a:pPr indent="0" lvl="0" marL="0" rtl="0" algn="l">
              <a:lnSpc>
                <a:spcPct val="100000"/>
              </a:lnSpc>
              <a:spcBef>
                <a:spcPts val="0"/>
              </a:spcBef>
              <a:spcAft>
                <a:spcPts val="0"/>
              </a:spcAft>
              <a:buSzPts val="1400"/>
              <a:buNone/>
            </a:pPr>
            <a:r>
              <a:t/>
            </a:r>
            <a:endParaRPr/>
          </a:p>
        </p:txBody>
      </p:sp>
      <p:sp>
        <p:nvSpPr>
          <p:cNvPr id="101" name="Google Shape;101;p3:notes"/>
          <p:cNvSpPr/>
          <p:nvPr>
            <p:ph idx="2" type="sldImg"/>
          </p:nvPr>
        </p:nvSpPr>
        <p:spPr>
          <a:xfrm>
            <a:off x="400050" y="709613"/>
            <a:ext cx="6310200" cy="354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0: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80" name="Google Shape;280;p30: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1: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86" name="Google Shape;286;p31: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2: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32: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94" name="Google Shape;294;p32: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3: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33: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01" name="Google Shape;301;p33: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4: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34: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08" name="Google Shape;308;p34: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5: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35: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15" name="Google Shape;315;p35: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6: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36: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22" name="Google Shape;322;p36: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7: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37: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30" name="Google Shape;330;p37: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8: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38: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37" name="Google Shape;337;p38: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9: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39: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44" name="Google Shape;344;p39: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10" name="Google Shape;110;p4: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0: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40: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53" name="Google Shape;353;p40: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1: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41: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61" name="Google Shape;361;p41: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2: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42: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67" name="Google Shape;367;p42: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3: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43: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75" name="Google Shape;375;p43: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4: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44: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82" name="Google Shape;382;p44: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5: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45: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89" name="Google Shape;389;p45: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6:notes"/>
          <p:cNvSpPr txBox="1"/>
          <p:nvPr>
            <p:ph idx="1" type="body"/>
          </p:nvPr>
        </p:nvSpPr>
        <p:spPr>
          <a:xfrm>
            <a:off x="948240" y="4496166"/>
            <a:ext cx="5212800" cy="4258500"/>
          </a:xfrm>
          <a:prstGeom prst="rect">
            <a:avLst/>
          </a:prstGeom>
          <a:noFill/>
          <a:ln>
            <a:noFill/>
          </a:ln>
        </p:spPr>
        <p:txBody>
          <a:bodyPr anchorCtr="0" anchor="t" bIns="47325" lIns="94650" spcFirstLastPara="1" rIns="94650" wrap="square" tIns="47325">
            <a:noAutofit/>
          </a:bodyPr>
          <a:lstStyle/>
          <a:p>
            <a:pPr indent="0" lvl="0" marL="0" rtl="0" algn="l">
              <a:lnSpc>
                <a:spcPct val="100000"/>
              </a:lnSpc>
              <a:spcBef>
                <a:spcPts val="0"/>
              </a:spcBef>
              <a:spcAft>
                <a:spcPts val="0"/>
              </a:spcAft>
              <a:buSzPts val="1400"/>
              <a:buNone/>
            </a:pPr>
            <a:r>
              <a:t/>
            </a:r>
            <a:endParaRPr/>
          </a:p>
        </p:txBody>
      </p:sp>
      <p:sp>
        <p:nvSpPr>
          <p:cNvPr id="395" name="Google Shape;395;p46:notes"/>
          <p:cNvSpPr/>
          <p:nvPr>
            <p:ph idx="2" type="sldImg"/>
          </p:nvPr>
        </p:nvSpPr>
        <p:spPr>
          <a:xfrm>
            <a:off x="400050" y="709613"/>
            <a:ext cx="6310200" cy="354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7:notes"/>
          <p:cNvSpPr txBox="1"/>
          <p:nvPr>
            <p:ph idx="1" type="body"/>
          </p:nvPr>
        </p:nvSpPr>
        <p:spPr>
          <a:xfrm>
            <a:off x="948240" y="4496166"/>
            <a:ext cx="5212800" cy="4258500"/>
          </a:xfrm>
          <a:prstGeom prst="rect">
            <a:avLst/>
          </a:prstGeom>
          <a:noFill/>
          <a:ln>
            <a:noFill/>
          </a:ln>
        </p:spPr>
        <p:txBody>
          <a:bodyPr anchorCtr="0" anchor="t" bIns="47325" lIns="94650" spcFirstLastPara="1" rIns="94650" wrap="square" tIns="47325">
            <a:noAutofit/>
          </a:bodyPr>
          <a:lstStyle/>
          <a:p>
            <a:pPr indent="0" lvl="0" marL="0" rtl="0" algn="l">
              <a:lnSpc>
                <a:spcPct val="100000"/>
              </a:lnSpc>
              <a:spcBef>
                <a:spcPts val="0"/>
              </a:spcBef>
              <a:spcAft>
                <a:spcPts val="0"/>
              </a:spcAft>
              <a:buSzPts val="1400"/>
              <a:buNone/>
            </a:pPr>
            <a:r>
              <a:t/>
            </a:r>
            <a:endParaRPr/>
          </a:p>
        </p:txBody>
      </p:sp>
      <p:sp>
        <p:nvSpPr>
          <p:cNvPr id="404" name="Google Shape;404;p47:notes"/>
          <p:cNvSpPr/>
          <p:nvPr>
            <p:ph idx="2" type="sldImg"/>
          </p:nvPr>
        </p:nvSpPr>
        <p:spPr>
          <a:xfrm>
            <a:off x="400050" y="709613"/>
            <a:ext cx="6310200" cy="354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8:notes"/>
          <p:cNvSpPr txBox="1"/>
          <p:nvPr>
            <p:ph idx="1" type="body"/>
          </p:nvPr>
        </p:nvSpPr>
        <p:spPr>
          <a:xfrm>
            <a:off x="948240" y="4496166"/>
            <a:ext cx="5212800" cy="4258500"/>
          </a:xfrm>
          <a:prstGeom prst="rect">
            <a:avLst/>
          </a:prstGeom>
          <a:noFill/>
          <a:ln>
            <a:noFill/>
          </a:ln>
        </p:spPr>
        <p:txBody>
          <a:bodyPr anchorCtr="0" anchor="t" bIns="47325" lIns="94650" spcFirstLastPara="1" rIns="94650" wrap="square" tIns="47325">
            <a:noAutofit/>
          </a:bodyPr>
          <a:lstStyle/>
          <a:p>
            <a:pPr indent="0" lvl="0" marL="0" rtl="0" algn="l">
              <a:lnSpc>
                <a:spcPct val="100000"/>
              </a:lnSpc>
              <a:spcBef>
                <a:spcPts val="0"/>
              </a:spcBef>
              <a:spcAft>
                <a:spcPts val="0"/>
              </a:spcAft>
              <a:buSzPts val="1400"/>
              <a:buNone/>
            </a:pPr>
            <a:r>
              <a:t/>
            </a:r>
            <a:endParaRPr/>
          </a:p>
        </p:txBody>
      </p:sp>
      <p:sp>
        <p:nvSpPr>
          <p:cNvPr id="413" name="Google Shape;413;p48:notes"/>
          <p:cNvSpPr/>
          <p:nvPr>
            <p:ph idx="2" type="sldImg"/>
          </p:nvPr>
        </p:nvSpPr>
        <p:spPr>
          <a:xfrm>
            <a:off x="400050" y="709613"/>
            <a:ext cx="6310200" cy="354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9:notes"/>
          <p:cNvSpPr txBox="1"/>
          <p:nvPr>
            <p:ph idx="1" type="body"/>
          </p:nvPr>
        </p:nvSpPr>
        <p:spPr>
          <a:xfrm>
            <a:off x="948240" y="4496166"/>
            <a:ext cx="5212800" cy="4258500"/>
          </a:xfrm>
          <a:prstGeom prst="rect">
            <a:avLst/>
          </a:prstGeom>
          <a:noFill/>
          <a:ln>
            <a:noFill/>
          </a:ln>
        </p:spPr>
        <p:txBody>
          <a:bodyPr anchorCtr="0" anchor="t" bIns="47325" lIns="94650" spcFirstLastPara="1" rIns="94650" wrap="square" tIns="47325">
            <a:noAutofit/>
          </a:bodyPr>
          <a:lstStyle/>
          <a:p>
            <a:pPr indent="0" lvl="0" marL="0" rtl="0" algn="l">
              <a:lnSpc>
                <a:spcPct val="100000"/>
              </a:lnSpc>
              <a:spcBef>
                <a:spcPts val="0"/>
              </a:spcBef>
              <a:spcAft>
                <a:spcPts val="0"/>
              </a:spcAft>
              <a:buSzPts val="1400"/>
              <a:buNone/>
            </a:pPr>
            <a:r>
              <a:t/>
            </a:r>
            <a:endParaRPr/>
          </a:p>
        </p:txBody>
      </p:sp>
      <p:sp>
        <p:nvSpPr>
          <p:cNvPr id="422" name="Google Shape;422;p49:notes"/>
          <p:cNvSpPr/>
          <p:nvPr>
            <p:ph idx="2" type="sldImg"/>
          </p:nvPr>
        </p:nvSpPr>
        <p:spPr>
          <a:xfrm>
            <a:off x="400050" y="709613"/>
            <a:ext cx="6310200" cy="354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5: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17" name="Google Shape;117;p5: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0: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31" name="Google Shape;431;p50: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1: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37" name="Google Shape;437;p51: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2: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47" name="Google Shape;447;p52: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3: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53" name="Google Shape;453;p53: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4: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59" name="Google Shape;459;p54: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5: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55: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66" name="Google Shape;466;p55: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6: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72" name="Google Shape;472;p56: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7: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78" name="Google Shape;478;p57: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8: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58: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85" name="Google Shape;485;p58: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59: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59: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92" name="Google Shape;492;p59: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6: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23" name="Google Shape;123;p6: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60: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97" name="Google Shape;497;p60: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61: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03" name="Google Shape;503;p61: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62: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11" name="Google Shape;511;p62: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63: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18" name="Google Shape;518;p63: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64: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23" name="Google Shape;523;p64: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65: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29" name="Google Shape;529;p65: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66: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35" name="Google Shape;535;p66: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67: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67: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42" name="Google Shape;542;p67: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8: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68: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50" name="Google Shape;550;p68: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69: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55" name="Google Shape;555;p69: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7: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30" name="Google Shape;130;p7: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70: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70: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63" name="Google Shape;563;p70: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71: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71: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72" name="Google Shape;572;p71: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72: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79" name="Google Shape;579;p72: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73: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85" name="Google Shape;585;p73: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74: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93" name="Google Shape;593;p74: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75: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01" name="Google Shape;601;p75: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76: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09" name="Google Shape;609;p76: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77: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20" name="Google Shape;620;p77: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78: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28" name="Google Shape;628;p78: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79: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35" name="Google Shape;635;p79: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8: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37" name="Google Shape;137;p8: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80: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42" name="Google Shape;642;p80: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81: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51" name="Google Shape;651;p81: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82: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59" name="Google Shape;659;p82: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83:notes"/>
          <p:cNvSpPr txBox="1"/>
          <p:nvPr>
            <p:ph idx="1" type="body"/>
          </p:nvPr>
        </p:nvSpPr>
        <p:spPr>
          <a:xfrm>
            <a:off x="695484" y="4480004"/>
            <a:ext cx="5563870" cy="3665458"/>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67" name="Google Shape;667;p83:notes"/>
          <p:cNvSpPr/>
          <p:nvPr>
            <p:ph idx="2" type="sldImg"/>
          </p:nvPr>
        </p:nvSpPr>
        <p:spPr>
          <a:xfrm>
            <a:off x="685800" y="1163638"/>
            <a:ext cx="5583238" cy="31416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84: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p84: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76" name="Google Shape;676;p84: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85: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p85: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83" name="Google Shape;683;p85: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86: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86: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92" name="Google Shape;692;p86: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87: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87: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700" name="Google Shape;700;p87: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88: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88: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709" name="Google Shape;709;p88: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89: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p89: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715" name="Google Shape;715;p89: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44" name="Google Shape;144;p9: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90: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90: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723" name="Google Shape;723;p90: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91:notes"/>
          <p:cNvSpPr/>
          <p:nvPr>
            <p:ph idx="2" type="sldImg"/>
          </p:nvPr>
        </p:nvSpPr>
        <p:spPr>
          <a:xfrm>
            <a:off x="685800" y="1163638"/>
            <a:ext cx="5583300" cy="314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91:notes"/>
          <p:cNvSpPr txBox="1"/>
          <p:nvPr>
            <p:ph idx="1" type="body"/>
          </p:nvPr>
        </p:nvSpPr>
        <p:spPr>
          <a:xfrm>
            <a:off x="695484" y="4480004"/>
            <a:ext cx="5563800" cy="36654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732" name="Google Shape;732;p91:notes"/>
          <p:cNvSpPr txBox="1"/>
          <p:nvPr>
            <p:ph idx="12" type="sldNum"/>
          </p:nvPr>
        </p:nvSpPr>
        <p:spPr>
          <a:xfrm>
            <a:off x="3939466" y="8842030"/>
            <a:ext cx="3013800" cy="4671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en.wikipedia.org/wiki/Business_reporting" TargetMode="External"/><Relationship Id="rId4" Type="http://schemas.openxmlformats.org/officeDocument/2006/relationships/hyperlink" Target="https://en.wikipedia.org/wiki/Business_intelligenc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stitchdata.com/resources/data-warehous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stitchdata.com/resources/data-warehous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n.wikipedia.org/wiki/Business_reporting" TargetMode="External"/><Relationship Id="rId4" Type="http://schemas.openxmlformats.org/officeDocument/2006/relationships/hyperlink" Target="https://en.wikipedia.org/wiki/Business_intelligenc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en.wikipedia.org/wiki/Database_normalizatio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guru99.com/data-warehousing.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8.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5.png"/><Relationship Id="rId4"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3.png"/><Relationship Id="rId4" Type="http://schemas.openxmlformats.org/officeDocument/2006/relationships/image" Target="../media/image45.png"/><Relationship Id="rId5"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3.png"/><Relationship Id="rId4" Type="http://schemas.openxmlformats.org/officeDocument/2006/relationships/image" Target="../media/image41.png"/><Relationship Id="rId5"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IN"/>
              <a:t>Module 1 </a:t>
            </a:r>
            <a:endParaRPr/>
          </a:p>
        </p:txBody>
      </p:sp>
      <p:sp>
        <p:nvSpPr>
          <p:cNvPr id="89" name="Google Shape;89;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IN" sz="3000"/>
              <a:t>DWH Fundamentals</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graphicFrame>
        <p:nvGraphicFramePr>
          <p:cNvPr id="153" name="Google Shape;153;p22"/>
          <p:cNvGraphicFramePr/>
          <p:nvPr/>
        </p:nvGraphicFramePr>
        <p:xfrm>
          <a:off x="581023" y="602127"/>
          <a:ext cx="3000000" cy="3000000"/>
        </p:xfrm>
        <a:graphic>
          <a:graphicData uri="http://schemas.openxmlformats.org/drawingml/2006/table">
            <a:tbl>
              <a:tblPr bandRow="1" firstCol="1" firstRow="1">
                <a:noFill/>
                <a:tableStyleId>{F0DB9004-5187-4725-96AB-9851361D0CC9}</a:tableStyleId>
              </a:tblPr>
              <a:tblGrid>
                <a:gridCol w="5686425"/>
                <a:gridCol w="5686425"/>
              </a:tblGrid>
              <a:tr h="366025">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OLTP</a:t>
                      </a:r>
                      <a:endParaRPr sz="18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OLAP</a:t>
                      </a:r>
                      <a:endParaRPr sz="1800" u="none" cap="none" strike="noStrike">
                        <a:latin typeface="Calibri"/>
                        <a:ea typeface="Calibri"/>
                        <a:cs typeface="Calibri"/>
                        <a:sym typeface="Calibri"/>
                      </a:endParaRPr>
                    </a:p>
                  </a:txBody>
                  <a:tcPr marT="4600" marB="4600" marR="4600" marL="4600" anchor="ctr"/>
                </a:tc>
              </a:tr>
              <a:tr h="736900">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It is used by Data critical users like clerk, DBA &amp; Data Base professionals.</a:t>
                      </a:r>
                      <a:endParaRPr b="0" sz="18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It is used by Data knowledge users like workers, managers, and CEO.</a:t>
                      </a:r>
                      <a:endParaRPr b="0" sz="1800" u="none" cap="none" strike="noStrike">
                        <a:latin typeface="Calibri"/>
                        <a:ea typeface="Calibri"/>
                        <a:cs typeface="Calibri"/>
                        <a:sym typeface="Calibri"/>
                      </a:endParaRPr>
                    </a:p>
                  </a:txBody>
                  <a:tcPr marT="4600" marB="4600" marR="4600" marL="4600" anchor="ctr"/>
                </a:tc>
              </a:tr>
              <a:tr h="736900">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It is designed for real time business operations.</a:t>
                      </a:r>
                      <a:endParaRPr b="0" sz="18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It is designed for analysis of business measures by category and attributes.</a:t>
                      </a:r>
                      <a:endParaRPr b="0" sz="1800" u="none" cap="none" strike="noStrike">
                        <a:latin typeface="Calibri"/>
                        <a:ea typeface="Calibri"/>
                        <a:cs typeface="Calibri"/>
                        <a:sym typeface="Calibri"/>
                      </a:endParaRPr>
                    </a:p>
                  </a:txBody>
                  <a:tcPr marT="4600" marB="4600" marR="4600" marL="4600" anchor="ctr"/>
                </a:tc>
              </a:tr>
              <a:tr h="366025">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Transaction throughput is the performance metric</a:t>
                      </a:r>
                      <a:endParaRPr b="0" sz="18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Query throughput is the performance metric.</a:t>
                      </a:r>
                      <a:endParaRPr b="0" sz="1800" u="none" cap="none" strike="noStrike">
                        <a:latin typeface="Calibri"/>
                        <a:ea typeface="Calibri"/>
                        <a:cs typeface="Calibri"/>
                        <a:sym typeface="Calibri"/>
                      </a:endParaRPr>
                    </a:p>
                  </a:txBody>
                  <a:tcPr marT="4600" marB="4600" marR="4600" marL="4600" anchor="ctr"/>
                </a:tc>
              </a:tr>
              <a:tr h="366025">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This kind of Database  allows thousands of users.</a:t>
                      </a:r>
                      <a:endParaRPr b="0" sz="18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This kind of Database allows only hundreds of users.</a:t>
                      </a:r>
                      <a:endParaRPr b="0" sz="1800" u="none" cap="none" strike="noStrike">
                        <a:latin typeface="Calibri"/>
                        <a:ea typeface="Calibri"/>
                        <a:cs typeface="Calibri"/>
                        <a:sym typeface="Calibri"/>
                      </a:endParaRPr>
                    </a:p>
                  </a:txBody>
                  <a:tcPr marT="4600" marB="4600" marR="4600" marL="4600" anchor="ctr"/>
                </a:tc>
              </a:tr>
              <a:tr h="366025">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It helps to Increase user’s self-service and productivity</a:t>
                      </a:r>
                      <a:endParaRPr b="0" sz="18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Help to Increase the productivity of business analysts.</a:t>
                      </a:r>
                      <a:endParaRPr b="0" sz="1800" u="none" cap="none" strike="noStrike">
                        <a:latin typeface="Calibri"/>
                        <a:ea typeface="Calibri"/>
                        <a:cs typeface="Calibri"/>
                        <a:sym typeface="Calibri"/>
                      </a:endParaRPr>
                    </a:p>
                  </a:txBody>
                  <a:tcPr marT="4600" marB="4600" marR="4600" marL="4600" anchor="ctr"/>
                </a:tc>
              </a:tr>
              <a:tr h="736900">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It provides a fast result for daily used data.</a:t>
                      </a:r>
                      <a:endParaRPr b="0" sz="18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It ensures that response to the query is quicker consistently.</a:t>
                      </a:r>
                      <a:endParaRPr b="0" sz="1800" u="none" cap="none" strike="noStrike">
                        <a:latin typeface="Calibri"/>
                        <a:ea typeface="Calibri"/>
                        <a:cs typeface="Calibri"/>
                        <a:sym typeface="Calibri"/>
                      </a:endParaRPr>
                    </a:p>
                  </a:txBody>
                  <a:tcPr marT="4600" marB="4600" marR="4600" marL="4600" anchor="ctr"/>
                </a:tc>
              </a:tr>
              <a:tr h="736900">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It is easy to create and maintain.</a:t>
                      </a:r>
                      <a:endParaRPr b="0" sz="18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800"/>
                        <a:buFont typeface="Arial"/>
                        <a:buNone/>
                      </a:pPr>
                      <a:r>
                        <a:rPr b="0" lang="en-IN" sz="1800" u="none" cap="none" strike="noStrike"/>
                        <a:t>It lets the user create a view with the help of a spreadsheet.</a:t>
                      </a:r>
                      <a:endParaRPr b="0" sz="1800" u="none" cap="none" strike="noStrike">
                        <a:latin typeface="Calibri"/>
                        <a:ea typeface="Calibri"/>
                        <a:cs typeface="Calibri"/>
                        <a:sym typeface="Calibri"/>
                      </a:endParaRPr>
                    </a:p>
                  </a:txBody>
                  <a:tcPr marT="4600" marB="4600" marR="4600" marL="4600"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838200" y="-2286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t>Why to have a separate Warehouse?</a:t>
            </a:r>
            <a:endParaRPr/>
          </a:p>
        </p:txBody>
      </p:sp>
      <p:sp>
        <p:nvSpPr>
          <p:cNvPr id="160" name="Google Shape;160;p2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161" name="Google Shape;161;p23"/>
          <p:cNvPicPr preferRelativeResize="0"/>
          <p:nvPr/>
        </p:nvPicPr>
        <p:blipFill rotWithShape="1">
          <a:blip r:embed="rId3">
            <a:alphaModFix/>
          </a:blip>
          <a:srcRect b="0" l="0" r="0" t="0"/>
          <a:stretch/>
        </p:blipFill>
        <p:spPr>
          <a:xfrm>
            <a:off x="366725" y="1110350"/>
            <a:ext cx="11458575" cy="582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t>What data is stored in a DWH?</a:t>
            </a:r>
            <a:endParaRPr/>
          </a:p>
        </p:txBody>
      </p:sp>
      <p:sp>
        <p:nvSpPr>
          <p:cNvPr id="168" name="Google Shape;168;p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169" name="Google Shape;169;p24"/>
          <p:cNvPicPr preferRelativeResize="0"/>
          <p:nvPr/>
        </p:nvPicPr>
        <p:blipFill rotWithShape="1">
          <a:blip r:embed="rId3">
            <a:alphaModFix/>
          </a:blip>
          <a:srcRect b="0" l="0" r="0" t="0"/>
          <a:stretch/>
        </p:blipFill>
        <p:spPr>
          <a:xfrm>
            <a:off x="400050" y="1528763"/>
            <a:ext cx="11391900" cy="380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p25"/>
          <p:cNvSpPr txBox="1"/>
          <p:nvPr>
            <p:ph idx="1" type="body"/>
          </p:nvPr>
        </p:nvSpPr>
        <p:spPr>
          <a:xfrm>
            <a:off x="-108850" y="176900"/>
            <a:ext cx="12123900" cy="60000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IN"/>
              <a:t>Data warehousing is the process of construction and using data warehouses.</a:t>
            </a:r>
            <a:endParaRPr/>
          </a:p>
          <a:p>
            <a:pPr indent="0" lvl="0" marL="45720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IN"/>
              <a:t>The construction of a data warehouse requires data cleaning, data integration, and data consolidation.</a:t>
            </a:r>
            <a:endParaRPr/>
          </a:p>
          <a:p>
            <a:pPr indent="0" lvl="0" marL="457200" rtl="0" algn="l">
              <a:lnSpc>
                <a:spcPct val="90000"/>
              </a:lnSpc>
              <a:spcBef>
                <a:spcPts val="1000"/>
              </a:spcBef>
              <a:spcAft>
                <a:spcPts val="0"/>
              </a:spcAft>
              <a:buSzPts val="1800"/>
              <a:buNone/>
            </a:pPr>
            <a:r>
              <a:rPr lang="en-IN"/>
              <a:t> </a:t>
            </a:r>
            <a:endParaRPr/>
          </a:p>
          <a:p>
            <a:pPr indent="-342900" lvl="0" marL="457200" rtl="0" algn="l">
              <a:lnSpc>
                <a:spcPct val="90000"/>
              </a:lnSpc>
              <a:spcBef>
                <a:spcPts val="1000"/>
              </a:spcBef>
              <a:spcAft>
                <a:spcPts val="0"/>
              </a:spcAft>
              <a:buSzPts val="1800"/>
              <a:buChar char="•"/>
            </a:pPr>
            <a:r>
              <a:rPr lang="en-IN"/>
              <a:t>The utilization of a data warehouse often necessitates a collection of decision support technologies. </a:t>
            </a:r>
            <a:endParaRPr/>
          </a:p>
          <a:p>
            <a:pPr indent="0" lvl="0" marL="45720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IN"/>
              <a:t>This allows “knowledge workers” (e.g., managers, analysts, and executives) to use the warehouse to quickly and conveniently obtain an overview of the data, and to make sound decisions based on information in the warehouse.</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149675" y="365125"/>
            <a:ext cx="12042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t>“How are organizations using the information from data warehouses?”</a:t>
            </a:r>
            <a:endParaRPr/>
          </a:p>
        </p:txBody>
      </p:sp>
      <p:sp>
        <p:nvSpPr>
          <p:cNvPr id="182" name="Google Shape;182;p26"/>
          <p:cNvSpPr txBox="1"/>
          <p:nvPr>
            <p:ph idx="1" type="body"/>
          </p:nvPr>
        </p:nvSpPr>
        <p:spPr>
          <a:xfrm>
            <a:off x="149675" y="1825625"/>
            <a:ext cx="118653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N" sz="2600"/>
              <a:t>Many organizations use this information to support business decision-making activities, including: </a:t>
            </a:r>
            <a:endParaRPr sz="2600"/>
          </a:p>
          <a:p>
            <a:pPr indent="0" lvl="0" marL="0" rtl="0" algn="l">
              <a:lnSpc>
                <a:spcPct val="90000"/>
              </a:lnSpc>
              <a:spcBef>
                <a:spcPts val="0"/>
              </a:spcBef>
              <a:spcAft>
                <a:spcPts val="0"/>
              </a:spcAft>
              <a:buSzPts val="1800"/>
              <a:buNone/>
            </a:pPr>
            <a:r>
              <a:rPr lang="en-IN" sz="2600"/>
              <a:t>(1) increasing customer focus, which includes the analysis of customer buying patterns (such as buying preference, buying time, budget cycles, and appetites for spending);</a:t>
            </a:r>
            <a:endParaRPr sz="2600"/>
          </a:p>
          <a:p>
            <a:pPr indent="0" lvl="0" marL="0" rtl="0" algn="l">
              <a:lnSpc>
                <a:spcPct val="90000"/>
              </a:lnSpc>
              <a:spcBef>
                <a:spcPts val="0"/>
              </a:spcBef>
              <a:spcAft>
                <a:spcPts val="0"/>
              </a:spcAft>
              <a:buSzPts val="1800"/>
              <a:buNone/>
            </a:pPr>
            <a:r>
              <a:t/>
            </a:r>
            <a:endParaRPr sz="2600"/>
          </a:p>
          <a:p>
            <a:pPr indent="0" lvl="0" marL="0" rtl="0" algn="l">
              <a:lnSpc>
                <a:spcPct val="90000"/>
              </a:lnSpc>
              <a:spcBef>
                <a:spcPts val="0"/>
              </a:spcBef>
              <a:spcAft>
                <a:spcPts val="0"/>
              </a:spcAft>
              <a:buSzPts val="1800"/>
              <a:buNone/>
            </a:pPr>
            <a:r>
              <a:rPr lang="en-IN" sz="2600"/>
              <a:t> (2) repositioning products and managing product portfolios by comparing the performance of sales by quarter, by year, and by geographic regions in order to fine-tune production strategies; </a:t>
            </a:r>
            <a:endParaRPr sz="2600"/>
          </a:p>
          <a:p>
            <a:pPr indent="0" lvl="0" marL="0" rtl="0" algn="l">
              <a:lnSpc>
                <a:spcPct val="90000"/>
              </a:lnSpc>
              <a:spcBef>
                <a:spcPts val="0"/>
              </a:spcBef>
              <a:spcAft>
                <a:spcPts val="0"/>
              </a:spcAft>
              <a:buSzPts val="1800"/>
              <a:buNone/>
            </a:pPr>
            <a:r>
              <a:t/>
            </a:r>
            <a:endParaRPr sz="2600"/>
          </a:p>
          <a:p>
            <a:pPr indent="0" lvl="0" marL="0" rtl="0" algn="l">
              <a:lnSpc>
                <a:spcPct val="90000"/>
              </a:lnSpc>
              <a:spcBef>
                <a:spcPts val="0"/>
              </a:spcBef>
              <a:spcAft>
                <a:spcPts val="0"/>
              </a:spcAft>
              <a:buSzPts val="1800"/>
              <a:buNone/>
            </a:pPr>
            <a:r>
              <a:rPr lang="en-IN" sz="2600"/>
              <a:t>(3) analyzing operations and looking for sources of profit;     and </a:t>
            </a:r>
            <a:endParaRPr sz="2600"/>
          </a:p>
          <a:p>
            <a:pPr indent="0" lvl="0" marL="0" rtl="0" algn="l">
              <a:lnSpc>
                <a:spcPct val="90000"/>
              </a:lnSpc>
              <a:spcBef>
                <a:spcPts val="0"/>
              </a:spcBef>
              <a:spcAft>
                <a:spcPts val="0"/>
              </a:spcAft>
              <a:buSzPts val="1800"/>
              <a:buNone/>
            </a:pPr>
            <a:r>
              <a:t/>
            </a:r>
            <a:endParaRPr sz="2600"/>
          </a:p>
          <a:p>
            <a:pPr indent="0" lvl="0" marL="0" rtl="0" algn="l">
              <a:lnSpc>
                <a:spcPct val="90000"/>
              </a:lnSpc>
              <a:spcBef>
                <a:spcPts val="0"/>
              </a:spcBef>
              <a:spcAft>
                <a:spcPts val="0"/>
              </a:spcAft>
              <a:buClr>
                <a:schemeClr val="dk1"/>
              </a:buClr>
              <a:buSzPts val="1100"/>
              <a:buFont typeface="Arial"/>
              <a:buNone/>
            </a:pPr>
            <a:r>
              <a:rPr lang="en-IN" sz="2600"/>
              <a:t>(4) managing customer relationships, making environmental corrections, and managing the cost of corporate assets.</a:t>
            </a:r>
            <a:endParaRPr sz="2600"/>
          </a:p>
          <a:p>
            <a:pPr indent="0" lvl="0" marL="0" rtl="0" algn="l">
              <a:lnSpc>
                <a:spcPct val="90000"/>
              </a:lnSpc>
              <a:spcBef>
                <a:spcPts val="0"/>
              </a:spcBef>
              <a:spcAft>
                <a:spcPts val="0"/>
              </a:spcAft>
              <a:buSzPts val="1800"/>
              <a:buNone/>
            </a:pPr>
            <a:r>
              <a:t/>
            </a:r>
            <a:endParaRPr sz="2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149675" y="365125"/>
            <a:ext cx="12042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sz="3200"/>
              <a:t>“How are organizations using the information from data warehouses?”</a:t>
            </a:r>
            <a:endParaRPr sz="3200"/>
          </a:p>
        </p:txBody>
      </p:sp>
      <p:sp>
        <p:nvSpPr>
          <p:cNvPr id="189" name="Google Shape;189;p27"/>
          <p:cNvSpPr txBox="1"/>
          <p:nvPr>
            <p:ph idx="1" type="body"/>
          </p:nvPr>
        </p:nvSpPr>
        <p:spPr>
          <a:xfrm>
            <a:off x="149675" y="1825625"/>
            <a:ext cx="11974200" cy="43512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1100"/>
              <a:buFont typeface="Arial"/>
              <a:buNone/>
            </a:pPr>
            <a:r>
              <a:rPr lang="en-IN" sz="2600"/>
              <a:t>Many organizations use this information to support business decision-making activities, including: </a:t>
            </a:r>
            <a:endParaRPr sz="2600"/>
          </a:p>
          <a:p>
            <a:pPr indent="0" lvl="0" marL="0" rtl="0" algn="just">
              <a:lnSpc>
                <a:spcPct val="90000"/>
              </a:lnSpc>
              <a:spcBef>
                <a:spcPts val="0"/>
              </a:spcBef>
              <a:spcAft>
                <a:spcPts val="0"/>
              </a:spcAft>
              <a:buSzPts val="1800"/>
              <a:buNone/>
            </a:pPr>
            <a:r>
              <a:rPr lang="en-IN" sz="2600"/>
              <a:t>(1) increasing customer focus, which includes the analysis of customer buying patterns ;</a:t>
            </a:r>
            <a:endParaRPr sz="2600"/>
          </a:p>
          <a:p>
            <a:pPr indent="0" lvl="0" marL="0" rtl="0" algn="just">
              <a:lnSpc>
                <a:spcPct val="90000"/>
              </a:lnSpc>
              <a:spcBef>
                <a:spcPts val="0"/>
              </a:spcBef>
              <a:spcAft>
                <a:spcPts val="0"/>
              </a:spcAft>
              <a:buSzPts val="1800"/>
              <a:buNone/>
            </a:pPr>
            <a:r>
              <a:t/>
            </a:r>
            <a:endParaRPr sz="2600"/>
          </a:p>
          <a:p>
            <a:pPr indent="0" lvl="0" marL="0" rtl="0" algn="just">
              <a:lnSpc>
                <a:spcPct val="90000"/>
              </a:lnSpc>
              <a:spcBef>
                <a:spcPts val="0"/>
              </a:spcBef>
              <a:spcAft>
                <a:spcPts val="0"/>
              </a:spcAft>
              <a:buSzPts val="1800"/>
              <a:buNone/>
            </a:pPr>
            <a:r>
              <a:rPr lang="en-IN" sz="2600"/>
              <a:t>(2) repositioning products and managing product portfolios (by comparing the performance of sales by quarter, by year, and by geographic regions in order to fine-tune production strategies); </a:t>
            </a:r>
            <a:endParaRPr sz="2600"/>
          </a:p>
          <a:p>
            <a:pPr indent="0" lvl="0" marL="0" rtl="0" algn="just">
              <a:lnSpc>
                <a:spcPct val="90000"/>
              </a:lnSpc>
              <a:spcBef>
                <a:spcPts val="0"/>
              </a:spcBef>
              <a:spcAft>
                <a:spcPts val="0"/>
              </a:spcAft>
              <a:buSzPts val="1800"/>
              <a:buNone/>
            </a:pPr>
            <a:r>
              <a:t/>
            </a:r>
            <a:endParaRPr sz="2600"/>
          </a:p>
          <a:p>
            <a:pPr indent="0" lvl="0" marL="0" rtl="0" algn="just">
              <a:lnSpc>
                <a:spcPct val="90000"/>
              </a:lnSpc>
              <a:spcBef>
                <a:spcPts val="0"/>
              </a:spcBef>
              <a:spcAft>
                <a:spcPts val="0"/>
              </a:spcAft>
              <a:buSzPts val="1800"/>
              <a:buNone/>
            </a:pPr>
            <a:r>
              <a:rPr lang="en-IN" sz="2600"/>
              <a:t>(3) analyzing operations and looking for sources of profit;     and </a:t>
            </a:r>
            <a:endParaRPr sz="2600"/>
          </a:p>
          <a:p>
            <a:pPr indent="0" lvl="0" marL="0" rtl="0" algn="just">
              <a:lnSpc>
                <a:spcPct val="90000"/>
              </a:lnSpc>
              <a:spcBef>
                <a:spcPts val="0"/>
              </a:spcBef>
              <a:spcAft>
                <a:spcPts val="0"/>
              </a:spcAft>
              <a:buSzPts val="1800"/>
              <a:buNone/>
            </a:pPr>
            <a:r>
              <a:t/>
            </a:r>
            <a:endParaRPr sz="2600"/>
          </a:p>
          <a:p>
            <a:pPr indent="0" lvl="0" marL="0" rtl="0" algn="just">
              <a:lnSpc>
                <a:spcPct val="90000"/>
              </a:lnSpc>
              <a:spcBef>
                <a:spcPts val="0"/>
              </a:spcBef>
              <a:spcAft>
                <a:spcPts val="0"/>
              </a:spcAft>
              <a:buClr>
                <a:schemeClr val="dk1"/>
              </a:buClr>
              <a:buSzPts val="1100"/>
              <a:buFont typeface="Arial"/>
              <a:buNone/>
            </a:pPr>
            <a:r>
              <a:rPr lang="en-IN" sz="2600"/>
              <a:t>(4) managing customer relationships, making environmental corrections, and managing the cost of corporate assets.</a:t>
            </a:r>
            <a:endParaRPr sz="2600"/>
          </a:p>
          <a:p>
            <a:pPr indent="0" lvl="0" marL="0" rtl="0" algn="just">
              <a:lnSpc>
                <a:spcPct val="90000"/>
              </a:lnSpc>
              <a:spcBef>
                <a:spcPts val="0"/>
              </a:spcBef>
              <a:spcAft>
                <a:spcPts val="0"/>
              </a:spcAft>
              <a:buSzPts val="1800"/>
              <a:buNone/>
            </a:pPr>
            <a:r>
              <a:t/>
            </a:r>
            <a:endParaRPr sz="2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8"/>
          <p:cNvPicPr preferRelativeResize="0"/>
          <p:nvPr/>
        </p:nvPicPr>
        <p:blipFill rotWithShape="1">
          <a:blip r:embed="rId3">
            <a:alphaModFix/>
          </a:blip>
          <a:srcRect b="0" l="0" r="0" t="0"/>
          <a:stretch/>
        </p:blipFill>
        <p:spPr>
          <a:xfrm>
            <a:off x="544275" y="0"/>
            <a:ext cx="10872126" cy="6858000"/>
          </a:xfrm>
          <a:prstGeom prst="rect">
            <a:avLst/>
          </a:prstGeom>
          <a:noFill/>
          <a:ln>
            <a:noFill/>
          </a:ln>
        </p:spPr>
      </p:pic>
      <p:sp>
        <p:nvSpPr>
          <p:cNvPr id="196" name="Google Shape;196;p28"/>
          <p:cNvSpPr txBox="1"/>
          <p:nvPr/>
        </p:nvSpPr>
        <p:spPr>
          <a:xfrm>
            <a:off x="9993075" y="3956950"/>
            <a:ext cx="1020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Calibri"/>
                <a:ea typeface="Calibri"/>
                <a:cs typeface="Calibri"/>
                <a:sym typeface="Calibri"/>
              </a:rPr>
              <a:t>(RDBMS)</a:t>
            </a:r>
            <a:endParaRPr b="0" i="0" sz="1200" u="none" cap="none" strike="noStrike">
              <a:solidFill>
                <a:srgbClr val="000000"/>
              </a:solidFill>
              <a:latin typeface="Calibri"/>
              <a:ea typeface="Calibri"/>
              <a:cs typeface="Calibri"/>
              <a:sym typeface="Calibri"/>
            </a:endParaRPr>
          </a:p>
        </p:txBody>
      </p:sp>
      <p:sp>
        <p:nvSpPr>
          <p:cNvPr id="197" name="Google Shape;197;p28"/>
          <p:cNvSpPr txBox="1"/>
          <p:nvPr/>
        </p:nvSpPr>
        <p:spPr>
          <a:xfrm>
            <a:off x="6909700" y="4936675"/>
            <a:ext cx="515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Calibri"/>
                <a:ea typeface="Calibri"/>
                <a:cs typeface="Calibri"/>
                <a:sym typeface="Calibri"/>
              </a:rPr>
              <a:t>Backend tools and utilities</a:t>
            </a:r>
            <a:endParaRPr b="0" i="0" sz="1400" u="none" cap="none" strike="noStrike">
              <a:solidFill>
                <a:srgbClr val="000000"/>
              </a:solidFill>
              <a:latin typeface="Calibri"/>
              <a:ea typeface="Calibri"/>
              <a:cs typeface="Calibri"/>
              <a:sym typeface="Calibri"/>
            </a:endParaRPr>
          </a:p>
        </p:txBody>
      </p:sp>
      <p:cxnSp>
        <p:nvCxnSpPr>
          <p:cNvPr id="198" name="Google Shape;198;p28"/>
          <p:cNvCxnSpPr/>
          <p:nvPr/>
        </p:nvCxnSpPr>
        <p:spPr>
          <a:xfrm>
            <a:off x="6626675" y="4653650"/>
            <a:ext cx="1415100" cy="312900"/>
          </a:xfrm>
          <a:prstGeom prst="straightConnector1">
            <a:avLst/>
          </a:prstGeom>
          <a:noFill/>
          <a:ln cap="flat" cmpd="sng" w="9525">
            <a:solidFill>
              <a:schemeClr val="dk2"/>
            </a:solidFill>
            <a:prstDash val="solid"/>
            <a:round/>
            <a:headEnd len="sm" w="sm" type="none"/>
            <a:tailEnd len="med" w="med" type="triangle"/>
          </a:ln>
        </p:spPr>
      </p:cxnSp>
      <p:sp>
        <p:nvSpPr>
          <p:cNvPr id="199" name="Google Shape;199;p28"/>
          <p:cNvSpPr txBox="1"/>
          <p:nvPr/>
        </p:nvSpPr>
        <p:spPr>
          <a:xfrm>
            <a:off x="8052700" y="4708075"/>
            <a:ext cx="515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Calibri"/>
                <a:ea typeface="Calibri"/>
                <a:cs typeface="Calibri"/>
                <a:sym typeface="Calibri"/>
              </a:rPr>
              <a:t>Gateways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1445625" y="-222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b="1" lang="en-IN" sz="3300"/>
              <a:t>Extraction, Transformation, and Loading</a:t>
            </a:r>
            <a:endParaRPr b="1" sz="4900"/>
          </a:p>
        </p:txBody>
      </p:sp>
      <p:sp>
        <p:nvSpPr>
          <p:cNvPr id="206" name="Google Shape;206;p29"/>
          <p:cNvSpPr txBox="1"/>
          <p:nvPr>
            <p:ph idx="1" type="body"/>
          </p:nvPr>
        </p:nvSpPr>
        <p:spPr>
          <a:xfrm>
            <a:off x="0" y="862150"/>
            <a:ext cx="12192000" cy="58590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935"/>
              <a:buNone/>
            </a:pPr>
            <a:r>
              <a:rPr lang="en-IN" sz="2680"/>
              <a:t>Data warehouse systems use back-end tools and utilities to populate and refresh their Data.These tools and utilities include the following functions:</a:t>
            </a:r>
            <a:endParaRPr sz="2680"/>
          </a:p>
          <a:p>
            <a:pPr indent="0" lvl="0" marL="0" rtl="0" algn="l">
              <a:lnSpc>
                <a:spcPct val="70000"/>
              </a:lnSpc>
              <a:spcBef>
                <a:spcPts val="1000"/>
              </a:spcBef>
              <a:spcAft>
                <a:spcPts val="0"/>
              </a:spcAft>
              <a:buClr>
                <a:schemeClr val="dk1"/>
              </a:buClr>
              <a:buSzPts val="935"/>
              <a:buFont typeface="Arial"/>
              <a:buNone/>
            </a:pPr>
            <a:r>
              <a:t/>
            </a:r>
            <a:endParaRPr sz="2680"/>
          </a:p>
          <a:p>
            <a:pPr indent="-398780" lvl="0" marL="457200" rtl="0" algn="l">
              <a:lnSpc>
                <a:spcPct val="70000"/>
              </a:lnSpc>
              <a:spcBef>
                <a:spcPts val="1000"/>
              </a:spcBef>
              <a:spcAft>
                <a:spcPts val="0"/>
              </a:spcAft>
              <a:buSzPts val="2680"/>
              <a:buChar char="•"/>
            </a:pPr>
            <a:r>
              <a:rPr lang="en-IN" sz="2680"/>
              <a:t>Data extraction, which typically gathers data from multiple, heterogeneous, and</a:t>
            </a:r>
            <a:endParaRPr sz="2680"/>
          </a:p>
          <a:p>
            <a:pPr indent="0" lvl="0" marL="0" rtl="0" algn="l">
              <a:lnSpc>
                <a:spcPct val="70000"/>
              </a:lnSpc>
              <a:spcBef>
                <a:spcPts val="1000"/>
              </a:spcBef>
              <a:spcAft>
                <a:spcPts val="0"/>
              </a:spcAft>
              <a:buSzPts val="935"/>
              <a:buNone/>
            </a:pPr>
            <a:r>
              <a:rPr lang="en-IN" sz="2680"/>
              <a:t>external sources.</a:t>
            </a:r>
            <a:endParaRPr sz="2680"/>
          </a:p>
          <a:p>
            <a:pPr indent="-398780" lvl="0" marL="457200" rtl="0" algn="l">
              <a:lnSpc>
                <a:spcPct val="70000"/>
              </a:lnSpc>
              <a:spcBef>
                <a:spcPts val="1000"/>
              </a:spcBef>
              <a:spcAft>
                <a:spcPts val="0"/>
              </a:spcAft>
              <a:buSzPts val="2680"/>
              <a:buChar char="•"/>
            </a:pPr>
            <a:r>
              <a:rPr lang="en-IN" sz="2680"/>
              <a:t> Data cleaning, which detects errors in the data and rectifies them when possible.</a:t>
            </a:r>
            <a:endParaRPr sz="2680"/>
          </a:p>
          <a:p>
            <a:pPr indent="0" lvl="0" marL="457200" rtl="0" algn="l">
              <a:lnSpc>
                <a:spcPct val="70000"/>
              </a:lnSpc>
              <a:spcBef>
                <a:spcPts val="1000"/>
              </a:spcBef>
              <a:spcAft>
                <a:spcPts val="0"/>
              </a:spcAft>
              <a:buSzPts val="1800"/>
              <a:buNone/>
            </a:pPr>
            <a:r>
              <a:t/>
            </a:r>
            <a:endParaRPr sz="2680"/>
          </a:p>
          <a:p>
            <a:pPr indent="-398780" lvl="0" marL="457200" rtl="0" algn="l">
              <a:lnSpc>
                <a:spcPct val="70000"/>
              </a:lnSpc>
              <a:spcBef>
                <a:spcPts val="1000"/>
              </a:spcBef>
              <a:spcAft>
                <a:spcPts val="0"/>
              </a:spcAft>
              <a:buSzPts val="2680"/>
              <a:buChar char="•"/>
            </a:pPr>
            <a:r>
              <a:rPr lang="en-IN" sz="2680"/>
              <a:t>Data transformation, which converts data from legacy or host format to warehouse</a:t>
            </a:r>
            <a:endParaRPr sz="2680"/>
          </a:p>
          <a:p>
            <a:pPr indent="0" lvl="0" marL="0" rtl="0" algn="l">
              <a:lnSpc>
                <a:spcPct val="70000"/>
              </a:lnSpc>
              <a:spcBef>
                <a:spcPts val="1000"/>
              </a:spcBef>
              <a:spcAft>
                <a:spcPts val="0"/>
              </a:spcAft>
              <a:buSzPts val="935"/>
              <a:buNone/>
            </a:pPr>
            <a:r>
              <a:rPr lang="en-IN" sz="2680"/>
              <a:t>Format.</a:t>
            </a:r>
            <a:endParaRPr sz="2680"/>
          </a:p>
          <a:p>
            <a:pPr indent="0" lvl="0" marL="0" rtl="0" algn="l">
              <a:lnSpc>
                <a:spcPct val="70000"/>
              </a:lnSpc>
              <a:spcBef>
                <a:spcPts val="1000"/>
              </a:spcBef>
              <a:spcAft>
                <a:spcPts val="0"/>
              </a:spcAft>
              <a:buClr>
                <a:schemeClr val="dk1"/>
              </a:buClr>
              <a:buSzPts val="935"/>
              <a:buFont typeface="Arial"/>
              <a:buNone/>
            </a:pPr>
            <a:r>
              <a:t/>
            </a:r>
            <a:endParaRPr sz="2680"/>
          </a:p>
          <a:p>
            <a:pPr indent="-398780" lvl="0" marL="457200" rtl="0" algn="l">
              <a:lnSpc>
                <a:spcPct val="70000"/>
              </a:lnSpc>
              <a:spcBef>
                <a:spcPts val="1000"/>
              </a:spcBef>
              <a:spcAft>
                <a:spcPts val="0"/>
              </a:spcAft>
              <a:buSzPts val="2680"/>
              <a:buChar char="•"/>
            </a:pPr>
            <a:r>
              <a:rPr lang="en-IN" sz="2680"/>
              <a:t>Load, which sorts, summarizes, consolidates, computes views, checks integrity, and</a:t>
            </a:r>
            <a:endParaRPr sz="2680"/>
          </a:p>
          <a:p>
            <a:pPr indent="0" lvl="0" marL="0" rtl="0" algn="l">
              <a:lnSpc>
                <a:spcPct val="70000"/>
              </a:lnSpc>
              <a:spcBef>
                <a:spcPts val="1000"/>
              </a:spcBef>
              <a:spcAft>
                <a:spcPts val="0"/>
              </a:spcAft>
              <a:buSzPts val="935"/>
              <a:buNone/>
            </a:pPr>
            <a:r>
              <a:rPr lang="en-IN" sz="2680"/>
              <a:t>builds indices and partitions.</a:t>
            </a:r>
            <a:endParaRPr sz="2680"/>
          </a:p>
          <a:p>
            <a:pPr indent="0" lvl="0" marL="0" rtl="0" algn="l">
              <a:lnSpc>
                <a:spcPct val="70000"/>
              </a:lnSpc>
              <a:spcBef>
                <a:spcPts val="1000"/>
              </a:spcBef>
              <a:spcAft>
                <a:spcPts val="0"/>
              </a:spcAft>
              <a:buClr>
                <a:schemeClr val="dk1"/>
              </a:buClr>
              <a:buSzPts val="935"/>
              <a:buFont typeface="Arial"/>
              <a:buNone/>
            </a:pPr>
            <a:r>
              <a:t/>
            </a:r>
            <a:endParaRPr sz="2680"/>
          </a:p>
          <a:p>
            <a:pPr indent="-398780" lvl="0" marL="457200" rtl="0" algn="l">
              <a:lnSpc>
                <a:spcPct val="70000"/>
              </a:lnSpc>
              <a:spcBef>
                <a:spcPts val="1000"/>
              </a:spcBef>
              <a:spcAft>
                <a:spcPts val="0"/>
              </a:spcAft>
              <a:buSzPts val="2680"/>
              <a:buChar char="•"/>
            </a:pPr>
            <a:r>
              <a:rPr lang="en-IN" sz="2680"/>
              <a:t>Refresh, which propagates the updates from the data sources to the warehouse.</a:t>
            </a:r>
            <a:endParaRPr sz="2680"/>
          </a:p>
          <a:p>
            <a:pPr indent="0" lvl="0" marL="0" rtl="0" algn="l">
              <a:lnSpc>
                <a:spcPct val="70000"/>
              </a:lnSpc>
              <a:spcBef>
                <a:spcPts val="1000"/>
              </a:spcBef>
              <a:spcAft>
                <a:spcPts val="0"/>
              </a:spcAft>
              <a:buSzPts val="935"/>
              <a:buNone/>
            </a:pPr>
            <a:r>
              <a:t/>
            </a:r>
            <a:endParaRPr sz="268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0" y="365125"/>
            <a:ext cx="12192000" cy="928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990"/>
              <a:buNone/>
            </a:pPr>
            <a:r>
              <a:rPr lang="en-IN" sz="3459"/>
              <a:t>Data Warehouse Models: Enterprise Warehouse, Data Mart, and Virtual Warehouse</a:t>
            </a:r>
            <a:endParaRPr sz="3459"/>
          </a:p>
          <a:p>
            <a:pPr indent="0" lvl="0" marL="0" rtl="0" algn="l">
              <a:lnSpc>
                <a:spcPct val="90000"/>
              </a:lnSpc>
              <a:spcBef>
                <a:spcPts val="0"/>
              </a:spcBef>
              <a:spcAft>
                <a:spcPts val="0"/>
              </a:spcAft>
              <a:buSzPts val="990"/>
              <a:buNone/>
            </a:pPr>
            <a:r>
              <a:t/>
            </a:r>
            <a:endParaRPr sz="3459"/>
          </a:p>
        </p:txBody>
      </p:sp>
      <p:sp>
        <p:nvSpPr>
          <p:cNvPr id="213" name="Google Shape;213;p30"/>
          <p:cNvSpPr txBox="1"/>
          <p:nvPr>
            <p:ph idx="1" type="body"/>
          </p:nvPr>
        </p:nvSpPr>
        <p:spPr>
          <a:xfrm>
            <a:off x="195950" y="1293325"/>
            <a:ext cx="11795700" cy="5564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en-IN" sz="2600"/>
              <a:t>Enterprise warehouse: </a:t>
            </a:r>
            <a:endParaRPr b="1" sz="2600"/>
          </a:p>
          <a:p>
            <a:pPr indent="-393700" lvl="0" marL="457200" rtl="0" algn="l">
              <a:lnSpc>
                <a:spcPct val="90000"/>
              </a:lnSpc>
              <a:spcBef>
                <a:spcPts val="1000"/>
              </a:spcBef>
              <a:spcAft>
                <a:spcPts val="0"/>
              </a:spcAft>
              <a:buSzPts val="2600"/>
              <a:buChar char="•"/>
            </a:pPr>
            <a:r>
              <a:rPr lang="en-IN" sz="2600"/>
              <a:t>Collects information about subjects spanning the entire organization.</a:t>
            </a:r>
            <a:endParaRPr sz="2600"/>
          </a:p>
          <a:p>
            <a:pPr indent="-393700" lvl="0" marL="457200" rtl="0" algn="l">
              <a:lnSpc>
                <a:spcPct val="90000"/>
              </a:lnSpc>
              <a:spcBef>
                <a:spcPts val="0"/>
              </a:spcBef>
              <a:spcAft>
                <a:spcPts val="0"/>
              </a:spcAft>
              <a:buSzPts val="2600"/>
              <a:buChar char="•"/>
            </a:pPr>
            <a:r>
              <a:rPr lang="en-IN" sz="2600"/>
              <a:t>It provides corporate-wide data integration</a:t>
            </a:r>
            <a:endParaRPr sz="2600"/>
          </a:p>
          <a:p>
            <a:pPr indent="-393700" lvl="0" marL="457200" rtl="0" algn="l">
              <a:lnSpc>
                <a:spcPct val="90000"/>
              </a:lnSpc>
              <a:spcBef>
                <a:spcPts val="0"/>
              </a:spcBef>
              <a:spcAft>
                <a:spcPts val="0"/>
              </a:spcAft>
              <a:buSzPts val="2600"/>
              <a:buChar char="•"/>
            </a:pPr>
            <a:r>
              <a:rPr lang="en-IN" sz="2600"/>
              <a:t>It typically contains detailed data as  well as summarized data.</a:t>
            </a:r>
            <a:endParaRPr sz="2600"/>
          </a:p>
          <a:p>
            <a:pPr indent="-393700" lvl="0" marL="457200" rtl="0" algn="l">
              <a:lnSpc>
                <a:spcPct val="90000"/>
              </a:lnSpc>
              <a:spcBef>
                <a:spcPts val="0"/>
              </a:spcBef>
              <a:spcAft>
                <a:spcPts val="0"/>
              </a:spcAft>
              <a:buSzPts val="2600"/>
              <a:buChar char="•"/>
            </a:pPr>
            <a:r>
              <a:rPr lang="en-IN" sz="2600"/>
              <a:t>An enterprise data warehouse may be implemented on traditional mainframes, computer superservers, or parallel architecture platforms. </a:t>
            </a:r>
            <a:endParaRPr sz="2600"/>
          </a:p>
          <a:p>
            <a:pPr indent="-393700" lvl="0" marL="457200" rtl="0" algn="l">
              <a:lnSpc>
                <a:spcPct val="90000"/>
              </a:lnSpc>
              <a:spcBef>
                <a:spcPts val="0"/>
              </a:spcBef>
              <a:spcAft>
                <a:spcPts val="0"/>
              </a:spcAft>
              <a:buSzPts val="2600"/>
              <a:buChar char="•"/>
            </a:pPr>
            <a:r>
              <a:rPr lang="en-IN" sz="2600"/>
              <a:t>It requires extensive business modeling and may take years to design and build</a:t>
            </a:r>
            <a:endParaRPr sz="2600"/>
          </a:p>
          <a:p>
            <a:pPr indent="0" lvl="0" marL="0" rtl="0" algn="l">
              <a:lnSpc>
                <a:spcPct val="90000"/>
              </a:lnSpc>
              <a:spcBef>
                <a:spcPts val="1000"/>
              </a:spcBef>
              <a:spcAft>
                <a:spcPts val="0"/>
              </a:spcAft>
              <a:buSzPts val="1800"/>
              <a:buNone/>
            </a:pPr>
            <a:r>
              <a:t/>
            </a:r>
            <a:endParaRPr sz="2600"/>
          </a:p>
          <a:p>
            <a:pPr indent="0" lvl="0" marL="0" rtl="0" algn="l">
              <a:lnSpc>
                <a:spcPct val="90000"/>
              </a:lnSpc>
              <a:spcBef>
                <a:spcPts val="1000"/>
              </a:spcBef>
              <a:spcAft>
                <a:spcPts val="0"/>
              </a:spcAft>
              <a:buSzPts val="1800"/>
              <a:buNone/>
            </a:pPr>
            <a:r>
              <a:t/>
            </a:r>
            <a:endParaRPr sz="2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idx="1" type="body"/>
          </p:nvPr>
        </p:nvSpPr>
        <p:spPr>
          <a:xfrm>
            <a:off x="0" y="0"/>
            <a:ext cx="12192000" cy="68580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605"/>
              <a:buNone/>
            </a:pPr>
            <a:r>
              <a:rPr b="1" lang="en-IN" sz="2600"/>
              <a:t>Data mart:</a:t>
            </a:r>
            <a:r>
              <a:rPr lang="en-IN" sz="2600"/>
              <a:t> </a:t>
            </a:r>
            <a:endParaRPr sz="2600"/>
          </a:p>
          <a:p>
            <a:pPr indent="-393700" lvl="0" marL="457200" rtl="0" algn="l">
              <a:lnSpc>
                <a:spcPct val="70000"/>
              </a:lnSpc>
              <a:spcBef>
                <a:spcPts val="1000"/>
              </a:spcBef>
              <a:spcAft>
                <a:spcPts val="0"/>
              </a:spcAft>
              <a:buSzPts val="2600"/>
              <a:buChar char="•"/>
            </a:pPr>
            <a:r>
              <a:rPr lang="en-IN" sz="2600"/>
              <a:t>A data mart contains a subset of corporate-wide data that is of value to a specific group of users. The scope is confined to specific selected subjects. </a:t>
            </a:r>
            <a:endParaRPr sz="2600"/>
          </a:p>
          <a:p>
            <a:pPr indent="0" lvl="0" marL="457200" rtl="0" algn="l">
              <a:lnSpc>
                <a:spcPct val="70000"/>
              </a:lnSpc>
              <a:spcBef>
                <a:spcPts val="1000"/>
              </a:spcBef>
              <a:spcAft>
                <a:spcPts val="0"/>
              </a:spcAft>
              <a:buSzPts val="1800"/>
              <a:buNone/>
            </a:pPr>
            <a:r>
              <a:t/>
            </a:r>
            <a:endParaRPr sz="2600"/>
          </a:p>
          <a:p>
            <a:pPr indent="-393700" lvl="0" marL="457200" rtl="0" algn="l">
              <a:lnSpc>
                <a:spcPct val="70000"/>
              </a:lnSpc>
              <a:spcBef>
                <a:spcPts val="1000"/>
              </a:spcBef>
              <a:spcAft>
                <a:spcPts val="0"/>
              </a:spcAft>
              <a:buSzPts val="2600"/>
              <a:buChar char="•"/>
            </a:pPr>
            <a:r>
              <a:rPr lang="en-IN" sz="2600"/>
              <a:t>The data contained in data marts tend to be summarized.</a:t>
            </a:r>
            <a:endParaRPr sz="2600"/>
          </a:p>
          <a:p>
            <a:pPr indent="0" lvl="0" marL="457200" rtl="0" algn="l">
              <a:lnSpc>
                <a:spcPct val="70000"/>
              </a:lnSpc>
              <a:spcBef>
                <a:spcPts val="1000"/>
              </a:spcBef>
              <a:spcAft>
                <a:spcPts val="0"/>
              </a:spcAft>
              <a:buSzPts val="1800"/>
              <a:buNone/>
            </a:pPr>
            <a:r>
              <a:t/>
            </a:r>
            <a:endParaRPr sz="2600"/>
          </a:p>
          <a:p>
            <a:pPr indent="-393700" lvl="0" marL="457200" rtl="0" algn="l">
              <a:lnSpc>
                <a:spcPct val="70000"/>
              </a:lnSpc>
              <a:spcBef>
                <a:spcPts val="0"/>
              </a:spcBef>
              <a:spcAft>
                <a:spcPts val="0"/>
              </a:spcAft>
              <a:buSzPts val="2600"/>
              <a:buChar char="•"/>
            </a:pPr>
            <a:r>
              <a:rPr lang="en-IN" sz="2600"/>
              <a:t>Data marts are usually implemented on low-cost departmental servers that are</a:t>
            </a:r>
            <a:endParaRPr sz="2600"/>
          </a:p>
          <a:p>
            <a:pPr indent="0" lvl="0" marL="0" rtl="0" algn="l">
              <a:lnSpc>
                <a:spcPct val="70000"/>
              </a:lnSpc>
              <a:spcBef>
                <a:spcPts val="1000"/>
              </a:spcBef>
              <a:spcAft>
                <a:spcPts val="0"/>
              </a:spcAft>
              <a:buSzPts val="605"/>
              <a:buNone/>
            </a:pPr>
            <a:r>
              <a:rPr lang="en-IN" sz="2600"/>
              <a:t>      Unix/Linux or Windows based.</a:t>
            </a:r>
            <a:endParaRPr sz="2600"/>
          </a:p>
          <a:p>
            <a:pPr indent="0" lvl="0" marL="0" rtl="0" algn="l">
              <a:lnSpc>
                <a:spcPct val="70000"/>
              </a:lnSpc>
              <a:spcBef>
                <a:spcPts val="1000"/>
              </a:spcBef>
              <a:spcAft>
                <a:spcPts val="0"/>
              </a:spcAft>
              <a:buSzPts val="605"/>
              <a:buNone/>
            </a:pPr>
            <a:r>
              <a:t/>
            </a:r>
            <a:endParaRPr sz="2600"/>
          </a:p>
          <a:p>
            <a:pPr indent="-393700" lvl="0" marL="457200" rtl="0" algn="l">
              <a:lnSpc>
                <a:spcPct val="70000"/>
              </a:lnSpc>
              <a:spcBef>
                <a:spcPts val="1000"/>
              </a:spcBef>
              <a:spcAft>
                <a:spcPts val="0"/>
              </a:spcAft>
              <a:buSzPts val="2600"/>
              <a:buChar char="•"/>
            </a:pPr>
            <a:r>
              <a:rPr lang="en-IN" sz="2600"/>
              <a:t> The implementation cycle of a data mart is more likely to be measured in weeks rather than months or years. However, it may involve complex integration in the long run if its design and planning were not enterprise-wide.</a:t>
            </a:r>
            <a:endParaRPr sz="2600"/>
          </a:p>
          <a:p>
            <a:pPr indent="0" lvl="0" marL="457200" rtl="0" algn="l">
              <a:lnSpc>
                <a:spcPct val="70000"/>
              </a:lnSpc>
              <a:spcBef>
                <a:spcPts val="1000"/>
              </a:spcBef>
              <a:spcAft>
                <a:spcPts val="0"/>
              </a:spcAft>
              <a:buSzPts val="1800"/>
              <a:buNone/>
            </a:pPr>
            <a:r>
              <a:t/>
            </a:r>
            <a:endParaRPr sz="2600"/>
          </a:p>
          <a:p>
            <a:pPr indent="-393700" lvl="0" marL="457200" rtl="0" algn="l">
              <a:lnSpc>
                <a:spcPct val="70000"/>
              </a:lnSpc>
              <a:spcBef>
                <a:spcPts val="0"/>
              </a:spcBef>
              <a:spcAft>
                <a:spcPts val="0"/>
              </a:spcAft>
              <a:buSzPts val="2600"/>
              <a:buChar char="•"/>
            </a:pPr>
            <a:r>
              <a:rPr lang="en-IN" sz="2600"/>
              <a:t>Depending on the source of data, data marts can be categorized as independent or dependent. </a:t>
            </a:r>
            <a:endParaRPr sz="2600"/>
          </a:p>
          <a:p>
            <a:pPr indent="0" lvl="0" marL="0" rtl="0" algn="l">
              <a:lnSpc>
                <a:spcPct val="70000"/>
              </a:lnSpc>
              <a:spcBef>
                <a:spcPts val="1000"/>
              </a:spcBef>
              <a:spcAft>
                <a:spcPts val="0"/>
              </a:spcAft>
              <a:buSzPts val="1800"/>
              <a:buNone/>
            </a:pPr>
            <a:r>
              <a:rPr lang="en-IN" sz="2600"/>
              <a:t>         </a:t>
            </a:r>
            <a:r>
              <a:rPr lang="en-IN" sz="2400"/>
              <a:t> —Independent data marts are sourced from data captured from one or more operational      </a:t>
            </a:r>
            <a:endParaRPr sz="2400"/>
          </a:p>
          <a:p>
            <a:pPr indent="0" lvl="0" marL="0" rtl="0" algn="l">
              <a:lnSpc>
                <a:spcPct val="70000"/>
              </a:lnSpc>
              <a:spcBef>
                <a:spcPts val="1000"/>
              </a:spcBef>
              <a:spcAft>
                <a:spcPts val="0"/>
              </a:spcAft>
              <a:buSzPts val="1800"/>
              <a:buNone/>
            </a:pPr>
            <a:r>
              <a:rPr lang="en-IN" sz="2400"/>
              <a:t>              systems or external information providers, or from data generated locally within a </a:t>
            </a:r>
            <a:endParaRPr sz="2400"/>
          </a:p>
          <a:p>
            <a:pPr indent="0" lvl="0" marL="0" rtl="0" algn="l">
              <a:lnSpc>
                <a:spcPct val="70000"/>
              </a:lnSpc>
              <a:spcBef>
                <a:spcPts val="1000"/>
              </a:spcBef>
              <a:spcAft>
                <a:spcPts val="0"/>
              </a:spcAft>
              <a:buSzPts val="1800"/>
              <a:buNone/>
            </a:pPr>
            <a:r>
              <a:rPr lang="en-IN" sz="2400"/>
              <a:t>              particular department or geographic area. </a:t>
            </a:r>
            <a:endParaRPr sz="2400"/>
          </a:p>
          <a:p>
            <a:pPr indent="0" lvl="0" marL="0" rtl="0" algn="l">
              <a:lnSpc>
                <a:spcPct val="70000"/>
              </a:lnSpc>
              <a:spcBef>
                <a:spcPts val="1000"/>
              </a:spcBef>
              <a:spcAft>
                <a:spcPts val="0"/>
              </a:spcAft>
              <a:buSzPts val="1800"/>
              <a:buNone/>
            </a:pPr>
            <a:r>
              <a:rPr lang="en-IN" sz="2400"/>
              <a:t>         —Dependent data marts are sourced directly from enterprise data warehouse</a:t>
            </a:r>
            <a:endParaRPr sz="2400"/>
          </a:p>
          <a:p>
            <a:pPr indent="0" lvl="0" marL="0" rtl="0" algn="l">
              <a:lnSpc>
                <a:spcPct val="70000"/>
              </a:lnSpc>
              <a:spcBef>
                <a:spcPts val="1000"/>
              </a:spcBef>
              <a:spcAft>
                <a:spcPts val="0"/>
              </a:spcAft>
              <a:buSzPts val="605"/>
              <a:buNone/>
            </a:pPr>
            <a:r>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93" name="Shape 93"/>
        <p:cNvGrpSpPr/>
        <p:nvPr/>
      </p:nvGrpSpPr>
      <p:grpSpPr>
        <a:xfrm>
          <a:off x="0" y="0"/>
          <a:ext cx="0" cy="0"/>
          <a:chOff x="0" y="0"/>
          <a:chExt cx="0" cy="0"/>
        </a:xfrm>
      </p:grpSpPr>
      <p:sp>
        <p:nvSpPr>
          <p:cNvPr id="94" name="Google Shape;94;p14"/>
          <p:cNvSpPr txBox="1"/>
          <p:nvPr/>
        </p:nvSpPr>
        <p:spPr>
          <a:xfrm>
            <a:off x="1524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a:t>
            </a:r>
            <a:endParaRPr b="0" i="0" sz="1800" u="none" cap="none" strike="noStrike">
              <a:solidFill>
                <a:schemeClr val="dk1"/>
              </a:solidFill>
              <a:latin typeface="Calibri"/>
              <a:ea typeface="Calibri"/>
              <a:cs typeface="Calibri"/>
              <a:sym typeface="Calibri"/>
            </a:endParaRPr>
          </a:p>
        </p:txBody>
      </p:sp>
      <p:sp>
        <p:nvSpPr>
          <p:cNvPr id="95" name="Google Shape;95;p14"/>
          <p:cNvSpPr txBox="1"/>
          <p:nvPr/>
        </p:nvSpPr>
        <p:spPr>
          <a:xfrm>
            <a:off x="48006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Data Mining: Concepts and Techniques</a:t>
            </a:r>
            <a:endParaRPr b="0" i="0" sz="1800" u="none" cap="none" strike="noStrike">
              <a:solidFill>
                <a:schemeClr val="dk1"/>
              </a:solidFill>
              <a:latin typeface="Calibri"/>
              <a:ea typeface="Calibri"/>
              <a:cs typeface="Calibri"/>
              <a:sym typeface="Calibri"/>
            </a:endParaRPr>
          </a:p>
        </p:txBody>
      </p:sp>
      <p:sp>
        <p:nvSpPr>
          <p:cNvPr id="96" name="Google Shape;96;p14"/>
          <p:cNvSpPr txBox="1"/>
          <p:nvPr/>
        </p:nvSpPr>
        <p:spPr>
          <a:xfrm>
            <a:off x="8763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chemeClr val="dk1"/>
                </a:solidFill>
                <a:latin typeface="Tahoma"/>
                <a:ea typeface="Tahoma"/>
                <a:cs typeface="Tahoma"/>
                <a:sym typeface="Tahoma"/>
              </a:rPr>
              <a:t>‹#›</a:t>
            </a:fld>
            <a:endParaRPr b="0" i="0" sz="1800" u="none" cap="none" strike="noStrike">
              <a:solidFill>
                <a:schemeClr val="dk1"/>
              </a:solidFill>
              <a:latin typeface="Calibri"/>
              <a:ea typeface="Calibri"/>
              <a:cs typeface="Calibri"/>
              <a:sym typeface="Calibri"/>
            </a:endParaRPr>
          </a:p>
        </p:txBody>
      </p:sp>
      <p:sp>
        <p:nvSpPr>
          <p:cNvPr id="97" name="Google Shape;97;p14"/>
          <p:cNvSpPr txBox="1"/>
          <p:nvPr>
            <p:ph type="title"/>
          </p:nvPr>
        </p:nvSpPr>
        <p:spPr>
          <a:xfrm>
            <a:off x="1905000" y="228600"/>
            <a:ext cx="83820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t/>
            </a:r>
            <a:endParaRPr b="1" sz="3600">
              <a:solidFill>
                <a:schemeClr val="dk2"/>
              </a:solidFill>
              <a:latin typeface="Tahoma"/>
              <a:ea typeface="Tahoma"/>
              <a:cs typeface="Tahoma"/>
              <a:sym typeface="Tahoma"/>
            </a:endParaRPr>
          </a:p>
          <a:p>
            <a:pPr indent="0" lvl="0" marL="0" rtl="0" algn="ctr">
              <a:lnSpc>
                <a:spcPct val="100000"/>
              </a:lnSpc>
              <a:spcBef>
                <a:spcPts val="0"/>
              </a:spcBef>
              <a:spcAft>
                <a:spcPts val="0"/>
              </a:spcAft>
              <a:buClr>
                <a:schemeClr val="dk2"/>
              </a:buClr>
              <a:buSzPts val="3600"/>
              <a:buFont typeface="Tahoma"/>
              <a:buNone/>
            </a:pPr>
            <a:r>
              <a:t/>
            </a:r>
            <a:endParaRPr b="1" sz="3600">
              <a:solidFill>
                <a:schemeClr val="dk2"/>
              </a:solidFill>
              <a:latin typeface="Tahoma"/>
              <a:ea typeface="Tahoma"/>
              <a:cs typeface="Tahoma"/>
              <a:sym typeface="Tahoma"/>
            </a:endParaRPr>
          </a:p>
          <a:p>
            <a:pPr indent="0" lvl="0" marL="0" rtl="0" algn="l">
              <a:lnSpc>
                <a:spcPct val="100000"/>
              </a:lnSpc>
              <a:spcBef>
                <a:spcPts val="0"/>
              </a:spcBef>
              <a:spcAft>
                <a:spcPts val="0"/>
              </a:spcAft>
              <a:buClr>
                <a:schemeClr val="dk2"/>
              </a:buClr>
              <a:buSzPts val="3600"/>
              <a:buFont typeface="Tahoma"/>
              <a:buNone/>
            </a:pPr>
            <a:r>
              <a:rPr b="1" lang="en-IN" sz="3600">
                <a:latin typeface="Tahoma"/>
                <a:ea typeface="Tahoma"/>
                <a:cs typeface="Tahoma"/>
                <a:sym typeface="Tahoma"/>
              </a:rPr>
              <a:t>What is Data Warehouse?</a:t>
            </a:r>
            <a:endParaRPr b="1" sz="3600">
              <a:latin typeface="Tahoma"/>
              <a:ea typeface="Tahoma"/>
              <a:cs typeface="Tahoma"/>
              <a:sym typeface="Tahoma"/>
            </a:endParaRPr>
          </a:p>
          <a:p>
            <a:pPr indent="0" lvl="0" marL="0" rtl="0" algn="ctr">
              <a:lnSpc>
                <a:spcPct val="100000"/>
              </a:lnSpc>
              <a:spcBef>
                <a:spcPts val="0"/>
              </a:spcBef>
              <a:spcAft>
                <a:spcPts val="0"/>
              </a:spcAft>
              <a:buClr>
                <a:schemeClr val="dk2"/>
              </a:buClr>
              <a:buSzPts val="3600"/>
              <a:buFont typeface="Tahoma"/>
              <a:buNone/>
            </a:pPr>
            <a:r>
              <a:t/>
            </a:r>
            <a:endParaRPr b="1" sz="3600">
              <a:solidFill>
                <a:schemeClr val="dk2"/>
              </a:solidFill>
              <a:latin typeface="Tahoma"/>
              <a:ea typeface="Tahoma"/>
              <a:cs typeface="Tahoma"/>
              <a:sym typeface="Tahoma"/>
            </a:endParaRPr>
          </a:p>
        </p:txBody>
      </p:sp>
      <p:sp>
        <p:nvSpPr>
          <p:cNvPr id="98" name="Google Shape;98;p14"/>
          <p:cNvSpPr txBox="1"/>
          <p:nvPr>
            <p:ph idx="1" type="body"/>
          </p:nvPr>
        </p:nvSpPr>
        <p:spPr>
          <a:xfrm>
            <a:off x="367548" y="628625"/>
            <a:ext cx="10804200" cy="5257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folHlink"/>
              </a:buClr>
              <a:buSzPts val="1500"/>
              <a:buFont typeface="Noto Sans Symbols"/>
              <a:buChar char="▪"/>
            </a:pPr>
            <a:r>
              <a:rPr i="0" lang="en-IN" sz="2300">
                <a:solidFill>
                  <a:srgbClr val="323E48"/>
                </a:solidFill>
                <a:latin typeface="Times New Roman"/>
                <a:ea typeface="Times New Roman"/>
                <a:cs typeface="Times New Roman"/>
                <a:sym typeface="Times New Roman"/>
              </a:rPr>
              <a:t> A data warehouse is a large collection of business data used to help an organization make decisions.</a:t>
            </a:r>
            <a:endParaRPr i="0" sz="2300">
              <a:solidFill>
                <a:srgbClr val="323E48"/>
              </a:solidFill>
              <a:latin typeface="Times New Roman"/>
              <a:ea typeface="Times New Roman"/>
              <a:cs typeface="Times New Roman"/>
              <a:sym typeface="Times New Roman"/>
            </a:endParaRPr>
          </a:p>
          <a:p>
            <a:pPr indent="0" lvl="0" marL="228600" rtl="0" algn="l">
              <a:lnSpc>
                <a:spcPct val="100000"/>
              </a:lnSpc>
              <a:spcBef>
                <a:spcPts val="0"/>
              </a:spcBef>
              <a:spcAft>
                <a:spcPts val="0"/>
              </a:spcAft>
              <a:buSzPts val="1800"/>
              <a:buNone/>
            </a:pPr>
            <a:r>
              <a:t/>
            </a:r>
            <a:endParaRPr sz="2300">
              <a:solidFill>
                <a:srgbClr val="323E48"/>
              </a:solidFill>
              <a:latin typeface="Times New Roman"/>
              <a:ea typeface="Times New Roman"/>
              <a:cs typeface="Times New Roman"/>
              <a:sym typeface="Times New Roman"/>
            </a:endParaRPr>
          </a:p>
          <a:p>
            <a:pPr indent="-228600" lvl="0" marL="228600" rtl="0" algn="l">
              <a:lnSpc>
                <a:spcPct val="100000"/>
              </a:lnSpc>
              <a:spcBef>
                <a:spcPts val="0"/>
              </a:spcBef>
              <a:spcAft>
                <a:spcPts val="0"/>
              </a:spcAft>
              <a:buClr>
                <a:schemeClr val="folHlink"/>
              </a:buClr>
              <a:buSzPts val="1500"/>
              <a:buFont typeface="Noto Sans Symbols"/>
              <a:buChar char="▪"/>
            </a:pPr>
            <a:r>
              <a:rPr b="0" i="0" lang="en-IN" sz="2300">
                <a:solidFill>
                  <a:srgbClr val="202122"/>
                </a:solidFill>
                <a:latin typeface="Times New Roman"/>
                <a:ea typeface="Times New Roman"/>
                <a:cs typeface="Times New Roman"/>
                <a:sym typeface="Times New Roman"/>
              </a:rPr>
              <a:t>It is a system used for</a:t>
            </a:r>
            <a:r>
              <a:rPr b="1" i="0" lang="en-IN" sz="2300">
                <a:latin typeface="Times New Roman"/>
                <a:ea typeface="Times New Roman"/>
                <a:cs typeface="Times New Roman"/>
                <a:sym typeface="Times New Roman"/>
              </a:rPr>
              <a:t> </a:t>
            </a:r>
            <a:r>
              <a:rPr b="1" i="0" lang="en-IN" sz="2300" strike="noStrike">
                <a:solidFill>
                  <a:schemeClr val="hlink"/>
                </a:solidFill>
                <a:uFill>
                  <a:noFill/>
                </a:uFill>
                <a:latin typeface="Times New Roman"/>
                <a:ea typeface="Times New Roman"/>
                <a:cs typeface="Times New Roman"/>
                <a:sym typeface="Times New Roman"/>
                <a:hlinkClick r:id="rId3"/>
              </a:rPr>
              <a:t>reporting</a:t>
            </a:r>
            <a:r>
              <a:rPr b="0" i="0" lang="en-IN" sz="2300">
                <a:latin typeface="Times New Roman"/>
                <a:ea typeface="Times New Roman"/>
                <a:cs typeface="Times New Roman"/>
                <a:sym typeface="Times New Roman"/>
              </a:rPr>
              <a:t> and </a:t>
            </a:r>
            <a:r>
              <a:rPr b="1" i="0" lang="en-IN" sz="2300">
                <a:latin typeface="Times New Roman"/>
                <a:ea typeface="Times New Roman"/>
                <a:cs typeface="Times New Roman"/>
                <a:sym typeface="Times New Roman"/>
              </a:rPr>
              <a:t>data analysis</a:t>
            </a:r>
            <a:r>
              <a:rPr b="0" i="0" lang="en-IN" sz="2300">
                <a:latin typeface="Times New Roman"/>
                <a:ea typeface="Times New Roman"/>
                <a:cs typeface="Times New Roman"/>
                <a:sym typeface="Times New Roman"/>
              </a:rPr>
              <a:t> and is considered a core component of </a:t>
            </a:r>
            <a:r>
              <a:rPr b="1" i="0" lang="en-IN" sz="2300" strike="noStrike">
                <a:solidFill>
                  <a:schemeClr val="hlink"/>
                </a:solidFill>
                <a:uFill>
                  <a:noFill/>
                </a:uFill>
                <a:latin typeface="Times New Roman"/>
                <a:ea typeface="Times New Roman"/>
                <a:cs typeface="Times New Roman"/>
                <a:sym typeface="Times New Roman"/>
                <a:hlinkClick r:id="rId4"/>
              </a:rPr>
              <a:t>business intelligence</a:t>
            </a:r>
            <a:r>
              <a:rPr b="1" i="0" lang="en-IN" sz="2300" strike="noStrike">
                <a:latin typeface="Times New Roman"/>
                <a:ea typeface="Times New Roman"/>
                <a:cs typeface="Times New Roman"/>
                <a:sym typeface="Times New Roman"/>
              </a:rPr>
              <a:t>.</a:t>
            </a:r>
            <a:endParaRPr b="1" i="0" sz="2300" strike="noStrike">
              <a:latin typeface="Times New Roman"/>
              <a:ea typeface="Times New Roman"/>
              <a:cs typeface="Times New Roman"/>
              <a:sym typeface="Times New Roman"/>
            </a:endParaRPr>
          </a:p>
          <a:p>
            <a:pPr indent="0" lvl="0" marL="228600" rtl="0" algn="l">
              <a:lnSpc>
                <a:spcPct val="100000"/>
              </a:lnSpc>
              <a:spcBef>
                <a:spcPts val="0"/>
              </a:spcBef>
              <a:spcAft>
                <a:spcPts val="0"/>
              </a:spcAft>
              <a:buSzPts val="1800"/>
              <a:buNone/>
            </a:pPr>
            <a:r>
              <a:t/>
            </a:r>
            <a:endParaRPr sz="2300">
              <a:latin typeface="Times New Roman"/>
              <a:ea typeface="Times New Roman"/>
              <a:cs typeface="Times New Roman"/>
              <a:sym typeface="Times New Roman"/>
            </a:endParaRPr>
          </a:p>
          <a:p>
            <a:pPr indent="-228600" lvl="0" marL="228600" rtl="0" algn="l">
              <a:lnSpc>
                <a:spcPct val="100000"/>
              </a:lnSpc>
              <a:spcBef>
                <a:spcPts val="0"/>
              </a:spcBef>
              <a:spcAft>
                <a:spcPts val="0"/>
              </a:spcAft>
              <a:buClr>
                <a:schemeClr val="folHlink"/>
              </a:buClr>
              <a:buSzPts val="1500"/>
              <a:buFont typeface="Noto Sans Symbols"/>
              <a:buChar char="▪"/>
            </a:pPr>
            <a:r>
              <a:rPr b="0" i="0" lang="en-IN" sz="2300">
                <a:solidFill>
                  <a:srgbClr val="202122"/>
                </a:solidFill>
                <a:latin typeface="Times New Roman"/>
                <a:ea typeface="Times New Roman"/>
                <a:cs typeface="Times New Roman"/>
                <a:sym typeface="Times New Roman"/>
              </a:rPr>
              <a:t> DWs are central repositories of integrated data from one or more disparate sources. They store current and historical data in one single place</a:t>
            </a:r>
            <a:r>
              <a:rPr b="0" baseline="30000" i="0" lang="en-IN" sz="2300">
                <a:solidFill>
                  <a:srgbClr val="0645AD"/>
                </a:solidFill>
                <a:latin typeface="Times New Roman"/>
                <a:ea typeface="Times New Roman"/>
                <a:cs typeface="Times New Roman"/>
                <a:sym typeface="Times New Roman"/>
              </a:rPr>
              <a:t> </a:t>
            </a:r>
            <a:r>
              <a:rPr b="0" i="0" lang="en-IN" sz="2300">
                <a:solidFill>
                  <a:srgbClr val="202122"/>
                </a:solidFill>
                <a:latin typeface="Times New Roman"/>
                <a:ea typeface="Times New Roman"/>
                <a:cs typeface="Times New Roman"/>
                <a:sym typeface="Times New Roman"/>
              </a:rPr>
              <a:t>that are used for creating analytical reports for workers throughout the enterprise.</a:t>
            </a:r>
            <a:endParaRPr b="0" i="0" sz="2300">
              <a:solidFill>
                <a:srgbClr val="202122"/>
              </a:solidFill>
              <a:latin typeface="Times New Roman"/>
              <a:ea typeface="Times New Roman"/>
              <a:cs typeface="Times New Roman"/>
              <a:sym typeface="Times New Roman"/>
            </a:endParaRPr>
          </a:p>
          <a:p>
            <a:pPr indent="0" lvl="0" marL="228600" rtl="0" algn="l">
              <a:lnSpc>
                <a:spcPct val="100000"/>
              </a:lnSpc>
              <a:spcBef>
                <a:spcPts val="0"/>
              </a:spcBef>
              <a:spcAft>
                <a:spcPts val="0"/>
              </a:spcAft>
              <a:buSzPts val="1800"/>
              <a:buNone/>
            </a:pPr>
            <a:r>
              <a:t/>
            </a:r>
            <a:endParaRPr sz="2300">
              <a:solidFill>
                <a:srgbClr val="202122"/>
              </a:solidFill>
              <a:latin typeface="Times New Roman"/>
              <a:ea typeface="Times New Roman"/>
              <a:cs typeface="Times New Roman"/>
              <a:sym typeface="Times New Roman"/>
            </a:endParaRPr>
          </a:p>
          <a:p>
            <a:pPr indent="-228600" lvl="0" marL="228600" rtl="0" algn="l">
              <a:lnSpc>
                <a:spcPct val="100000"/>
              </a:lnSpc>
              <a:spcBef>
                <a:spcPts val="0"/>
              </a:spcBef>
              <a:spcAft>
                <a:spcPts val="0"/>
              </a:spcAft>
              <a:buClr>
                <a:srgbClr val="202122"/>
              </a:buClr>
              <a:buSzPts val="2300"/>
              <a:buFont typeface="Times New Roman"/>
              <a:buChar char="▪"/>
            </a:pPr>
            <a:r>
              <a:rPr lang="en-IN" sz="2300">
                <a:solidFill>
                  <a:srgbClr val="202122"/>
                </a:solidFill>
                <a:latin typeface="Times New Roman"/>
                <a:ea typeface="Times New Roman"/>
                <a:cs typeface="Times New Roman"/>
                <a:sym typeface="Times New Roman"/>
              </a:rPr>
              <a:t>According to William H. Inmon, a leading architect in the construction of data warehouse systems, “A data warehouse is a </a:t>
            </a:r>
            <a:r>
              <a:rPr b="1" lang="en-IN" sz="2300">
                <a:solidFill>
                  <a:srgbClr val="202122"/>
                </a:solidFill>
                <a:latin typeface="Times New Roman"/>
                <a:ea typeface="Times New Roman"/>
                <a:cs typeface="Times New Roman"/>
                <a:sym typeface="Times New Roman"/>
              </a:rPr>
              <a:t>subject-oriented, integrated, time-variant, and nonvolatile</a:t>
            </a:r>
            <a:r>
              <a:rPr lang="en-IN" sz="2300">
                <a:solidFill>
                  <a:srgbClr val="202122"/>
                </a:solidFill>
                <a:latin typeface="Times New Roman"/>
                <a:ea typeface="Times New Roman"/>
                <a:cs typeface="Times New Roman"/>
                <a:sym typeface="Times New Roman"/>
              </a:rPr>
              <a:t> collection of data in support of management’s decision making process”</a:t>
            </a:r>
            <a:endParaRPr sz="2300">
              <a:solidFill>
                <a:srgbClr val="202122"/>
              </a:solidFill>
              <a:latin typeface="Times New Roman"/>
              <a:ea typeface="Times New Roman"/>
              <a:cs typeface="Times New Roman"/>
              <a:sym typeface="Times New Roman"/>
            </a:endParaRPr>
          </a:p>
          <a:p>
            <a:pPr indent="0" lvl="0" marL="228600" rtl="0" algn="l">
              <a:lnSpc>
                <a:spcPct val="100000"/>
              </a:lnSpc>
              <a:spcBef>
                <a:spcPts val="0"/>
              </a:spcBef>
              <a:spcAft>
                <a:spcPts val="0"/>
              </a:spcAft>
              <a:buSzPts val="1800"/>
              <a:buNone/>
            </a:pPr>
            <a:r>
              <a:t/>
            </a:r>
            <a:endParaRPr sz="2300">
              <a:solidFill>
                <a:srgbClr val="202122"/>
              </a:solidFill>
              <a:latin typeface="Times New Roman"/>
              <a:ea typeface="Times New Roman"/>
              <a:cs typeface="Times New Roman"/>
              <a:sym typeface="Times New Roman"/>
            </a:endParaRPr>
          </a:p>
          <a:p>
            <a:pPr indent="0" lvl="0" marL="228600" rtl="0" algn="l">
              <a:lnSpc>
                <a:spcPct val="100000"/>
              </a:lnSpc>
              <a:spcBef>
                <a:spcPts val="0"/>
              </a:spcBef>
              <a:spcAft>
                <a:spcPts val="0"/>
              </a:spcAft>
              <a:buClr>
                <a:schemeClr val="dk1"/>
              </a:buClr>
              <a:buSzPts val="1100"/>
              <a:buFont typeface="Arial"/>
              <a:buNone/>
            </a:pPr>
            <a:r>
              <a:rPr lang="en-IN" sz="2300">
                <a:solidFill>
                  <a:srgbClr val="202122"/>
                </a:solidFill>
                <a:latin typeface="Times New Roman"/>
                <a:ea typeface="Times New Roman"/>
                <a:cs typeface="Times New Roman"/>
                <a:sym typeface="Times New Roman"/>
              </a:rPr>
              <a:t>The four keywords—subject-oriented, integrated, time-variant, and</a:t>
            </a:r>
            <a:endParaRPr sz="2300">
              <a:solidFill>
                <a:srgbClr val="202122"/>
              </a:solidFill>
              <a:latin typeface="Times New Roman"/>
              <a:ea typeface="Times New Roman"/>
              <a:cs typeface="Times New Roman"/>
              <a:sym typeface="Times New Roman"/>
            </a:endParaRPr>
          </a:p>
          <a:p>
            <a:pPr indent="0" lvl="0" marL="228600" rtl="0" algn="l">
              <a:lnSpc>
                <a:spcPct val="100000"/>
              </a:lnSpc>
              <a:spcBef>
                <a:spcPts val="0"/>
              </a:spcBef>
              <a:spcAft>
                <a:spcPts val="0"/>
              </a:spcAft>
              <a:buClr>
                <a:schemeClr val="dk1"/>
              </a:buClr>
              <a:buSzPts val="1100"/>
              <a:buFont typeface="Arial"/>
              <a:buNone/>
            </a:pPr>
            <a:r>
              <a:rPr lang="en-IN" sz="2300">
                <a:solidFill>
                  <a:srgbClr val="202122"/>
                </a:solidFill>
                <a:latin typeface="Times New Roman"/>
                <a:ea typeface="Times New Roman"/>
                <a:cs typeface="Times New Roman"/>
                <a:sym typeface="Times New Roman"/>
              </a:rPr>
              <a:t>nonvolatile—distinguish data warehouses from other data repository systems, such as</a:t>
            </a:r>
            <a:endParaRPr sz="2300">
              <a:solidFill>
                <a:srgbClr val="202122"/>
              </a:solidFill>
              <a:latin typeface="Times New Roman"/>
              <a:ea typeface="Times New Roman"/>
              <a:cs typeface="Times New Roman"/>
              <a:sym typeface="Times New Roman"/>
            </a:endParaRPr>
          </a:p>
          <a:p>
            <a:pPr indent="0" lvl="0" marL="228600" rtl="0" algn="l">
              <a:lnSpc>
                <a:spcPct val="100000"/>
              </a:lnSpc>
              <a:spcBef>
                <a:spcPts val="0"/>
              </a:spcBef>
              <a:spcAft>
                <a:spcPts val="0"/>
              </a:spcAft>
              <a:buClr>
                <a:schemeClr val="dk1"/>
              </a:buClr>
              <a:buSzPts val="1100"/>
              <a:buFont typeface="Arial"/>
              <a:buNone/>
            </a:pPr>
            <a:r>
              <a:rPr lang="en-IN" sz="2300">
                <a:solidFill>
                  <a:srgbClr val="202122"/>
                </a:solidFill>
                <a:latin typeface="Times New Roman"/>
                <a:ea typeface="Times New Roman"/>
                <a:cs typeface="Times New Roman"/>
                <a:sym typeface="Times New Roman"/>
              </a:rPr>
              <a:t>relational database systems, transaction processing systems, and file systems.</a:t>
            </a:r>
            <a:endParaRPr sz="2300">
              <a:solidFill>
                <a:srgbClr val="202122"/>
              </a:solidFill>
              <a:latin typeface="Times New Roman"/>
              <a:ea typeface="Times New Roman"/>
              <a:cs typeface="Times New Roman"/>
              <a:sym typeface="Times New Roman"/>
            </a:endParaRPr>
          </a:p>
          <a:p>
            <a:pPr indent="0" lvl="0" marL="228600" rtl="0" algn="l">
              <a:lnSpc>
                <a:spcPct val="100000"/>
              </a:lnSpc>
              <a:spcBef>
                <a:spcPts val="0"/>
              </a:spcBef>
              <a:spcAft>
                <a:spcPts val="0"/>
              </a:spcAft>
              <a:buSzPts val="1800"/>
              <a:buNone/>
            </a:pPr>
            <a:r>
              <a:t/>
            </a:r>
            <a:endParaRPr sz="2300">
              <a:solidFill>
                <a:srgbClr val="202122"/>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idx="1" type="body"/>
          </p:nvPr>
        </p:nvSpPr>
        <p:spPr>
          <a:xfrm>
            <a:off x="838200" y="6064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en-IN"/>
              <a:t>Virtual warehouse:</a:t>
            </a:r>
            <a:endParaRPr b="1"/>
          </a:p>
          <a:p>
            <a:pPr indent="-393700" lvl="0" marL="457200" rtl="0" algn="l">
              <a:lnSpc>
                <a:spcPct val="90000"/>
              </a:lnSpc>
              <a:spcBef>
                <a:spcPts val="0"/>
              </a:spcBef>
              <a:spcAft>
                <a:spcPts val="0"/>
              </a:spcAft>
              <a:buSzPts val="2600"/>
              <a:buChar char="•"/>
            </a:pPr>
            <a:r>
              <a:rPr b="1" lang="en-IN" sz="2600"/>
              <a:t> </a:t>
            </a:r>
            <a:r>
              <a:rPr lang="en-IN" sz="2600"/>
              <a:t>A virtual warehouse is a set of views over operational databases.</a:t>
            </a:r>
            <a:endParaRPr sz="2600"/>
          </a:p>
          <a:p>
            <a:pPr indent="0" lvl="0" marL="0" rtl="0" algn="l">
              <a:lnSpc>
                <a:spcPct val="90000"/>
              </a:lnSpc>
              <a:spcBef>
                <a:spcPts val="0"/>
              </a:spcBef>
              <a:spcAft>
                <a:spcPts val="0"/>
              </a:spcAft>
              <a:buSzPts val="1800"/>
              <a:buNone/>
            </a:pPr>
            <a:r>
              <a:rPr lang="en-IN" sz="2600"/>
              <a:t>For efficient query processing, only some of the possible summary views may be materialized.</a:t>
            </a:r>
            <a:endParaRPr sz="2600"/>
          </a:p>
          <a:p>
            <a:pPr indent="0" lvl="0" marL="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SzPts val="2600"/>
              <a:buChar char="•"/>
            </a:pPr>
            <a:r>
              <a:rPr lang="en-IN" sz="2600"/>
              <a:t> A virtual warehouse is easy to build but requires excess capacity on</a:t>
            </a:r>
            <a:endParaRPr sz="2600"/>
          </a:p>
          <a:p>
            <a:pPr indent="0" lvl="0" marL="0" rtl="0" algn="l">
              <a:lnSpc>
                <a:spcPct val="90000"/>
              </a:lnSpc>
              <a:spcBef>
                <a:spcPts val="0"/>
              </a:spcBef>
              <a:spcAft>
                <a:spcPts val="0"/>
              </a:spcAft>
              <a:buClr>
                <a:schemeClr val="dk1"/>
              </a:buClr>
              <a:buSzPts val="1100"/>
              <a:buFont typeface="Arial"/>
              <a:buNone/>
            </a:pPr>
            <a:r>
              <a:rPr lang="en-IN" sz="2600"/>
              <a:t>operational database servers.</a:t>
            </a:r>
            <a:endParaRPr sz="2600"/>
          </a:p>
          <a:p>
            <a:pPr indent="0" lvl="0" marL="0" rtl="0" algn="l">
              <a:lnSpc>
                <a:spcPct val="90000"/>
              </a:lnSpc>
              <a:spcBef>
                <a:spcPts val="1000"/>
              </a:spcBef>
              <a:spcAft>
                <a:spcPts val="0"/>
              </a:spcAft>
              <a:buSzPts val="1800"/>
              <a:buNone/>
            </a:pPr>
            <a:r>
              <a:t/>
            </a:r>
            <a:endParaRPr sz="2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838200" y="365125"/>
            <a:ext cx="10515600" cy="50488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22222"/>
              </a:buClr>
              <a:buSzPct val="100000"/>
              <a:buFont typeface="Times New Roman"/>
              <a:buNone/>
            </a:pPr>
            <a:r>
              <a:rPr b="1" lang="en-IN" sz="3600">
                <a:solidFill>
                  <a:srgbClr val="222222"/>
                </a:solidFill>
                <a:latin typeface="Times New Roman"/>
                <a:ea typeface="Times New Roman"/>
                <a:cs typeface="Times New Roman"/>
                <a:sym typeface="Times New Roman"/>
              </a:rPr>
              <a:t>Types of Data Warehouse: 3 main types</a:t>
            </a:r>
            <a:br>
              <a:rPr lang="en-IN"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231" name="Google Shape;231;p33"/>
          <p:cNvSpPr txBox="1"/>
          <p:nvPr>
            <p:ph idx="1" type="body"/>
          </p:nvPr>
        </p:nvSpPr>
        <p:spPr>
          <a:xfrm>
            <a:off x="696157" y="842423"/>
            <a:ext cx="10515600" cy="52587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Clr>
                <a:srgbClr val="222222"/>
              </a:buClr>
              <a:buSzPts val="2000"/>
              <a:buFont typeface="Times New Roman"/>
              <a:buAutoNum type="arabicPeriod"/>
            </a:pPr>
            <a:r>
              <a:rPr b="1" lang="en-IN" sz="2000">
                <a:solidFill>
                  <a:srgbClr val="222222"/>
                </a:solidFill>
                <a:latin typeface="Times New Roman"/>
                <a:ea typeface="Times New Roman"/>
                <a:cs typeface="Times New Roman"/>
                <a:sym typeface="Times New Roman"/>
              </a:rPr>
              <a:t>Enterprise Data Warehouse (EDW):</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22222"/>
              </a:buClr>
              <a:buSzPts val="2000"/>
              <a:buChar char="•"/>
            </a:pPr>
            <a:r>
              <a:rPr lang="en-IN" sz="2000">
                <a:solidFill>
                  <a:srgbClr val="222222"/>
                </a:solidFill>
                <a:latin typeface="Times New Roman"/>
                <a:ea typeface="Times New Roman"/>
                <a:cs typeface="Times New Roman"/>
                <a:sym typeface="Times New Roman"/>
              </a:rPr>
              <a:t>A centralized warehouse. </a:t>
            </a:r>
            <a:endParaRPr sz="2000">
              <a:solidFill>
                <a:srgbClr val="222222"/>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22222"/>
              </a:buClr>
              <a:buSzPts val="2000"/>
              <a:buChar char="•"/>
            </a:pPr>
            <a:r>
              <a:rPr lang="en-IN" sz="2000">
                <a:solidFill>
                  <a:srgbClr val="222222"/>
                </a:solidFill>
                <a:latin typeface="Times New Roman"/>
                <a:ea typeface="Times New Roman"/>
                <a:cs typeface="Times New Roman"/>
                <a:sym typeface="Times New Roman"/>
              </a:rPr>
              <a:t>It provides decision support service across the enterprise. </a:t>
            </a:r>
            <a:endParaRPr sz="2000">
              <a:solidFill>
                <a:srgbClr val="222222"/>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22222"/>
              </a:buClr>
              <a:buSzPts val="2000"/>
              <a:buChar char="•"/>
            </a:pPr>
            <a:r>
              <a:rPr lang="en-IN" sz="2000">
                <a:solidFill>
                  <a:srgbClr val="222222"/>
                </a:solidFill>
                <a:latin typeface="Times New Roman"/>
                <a:ea typeface="Times New Roman"/>
                <a:cs typeface="Times New Roman"/>
                <a:sym typeface="Times New Roman"/>
              </a:rPr>
              <a:t>It offers a unified approach for organizing and representing data. </a:t>
            </a:r>
            <a:endParaRPr sz="2000">
              <a:solidFill>
                <a:srgbClr val="222222"/>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22222"/>
              </a:buClr>
              <a:buSzPts val="2000"/>
              <a:buChar char="•"/>
            </a:pPr>
            <a:r>
              <a:rPr lang="en-IN" sz="2000">
                <a:solidFill>
                  <a:srgbClr val="222222"/>
                </a:solidFill>
                <a:latin typeface="Times New Roman"/>
                <a:ea typeface="Times New Roman"/>
                <a:cs typeface="Times New Roman"/>
                <a:sym typeface="Times New Roman"/>
              </a:rPr>
              <a:t>It also provide the ability to classify data according to the subject and give access according to those divisions.</a:t>
            </a:r>
            <a:endParaRPr sz="2000">
              <a:latin typeface="Times New Roman"/>
              <a:ea typeface="Times New Roman"/>
              <a:cs typeface="Times New Roman"/>
              <a:sym typeface="Times New Roman"/>
            </a:endParaRPr>
          </a:p>
          <a:p>
            <a:pPr indent="-355600" lvl="0" marL="457200" rtl="0" algn="l">
              <a:lnSpc>
                <a:spcPct val="90000"/>
              </a:lnSpc>
              <a:spcBef>
                <a:spcPts val="0"/>
              </a:spcBef>
              <a:spcAft>
                <a:spcPts val="0"/>
              </a:spcAft>
              <a:buClr>
                <a:srgbClr val="222222"/>
              </a:buClr>
              <a:buSzPts val="2000"/>
              <a:buFont typeface="Times New Roman"/>
              <a:buAutoNum type="arabicPeriod"/>
            </a:pPr>
            <a:r>
              <a:rPr b="1" lang="en-IN" sz="2000">
                <a:solidFill>
                  <a:srgbClr val="222222"/>
                </a:solidFill>
                <a:latin typeface="Times New Roman"/>
                <a:ea typeface="Times New Roman"/>
                <a:cs typeface="Times New Roman"/>
                <a:sym typeface="Times New Roman"/>
              </a:rPr>
              <a:t> Operational Data Store:</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22222"/>
              </a:buClr>
              <a:buSzPts val="2000"/>
              <a:buChar char="•"/>
            </a:pPr>
            <a:r>
              <a:rPr lang="en-IN" sz="2000">
                <a:solidFill>
                  <a:srgbClr val="222222"/>
                </a:solidFill>
                <a:latin typeface="Times New Roman"/>
                <a:ea typeface="Times New Roman"/>
                <a:cs typeface="Times New Roman"/>
                <a:sym typeface="Times New Roman"/>
              </a:rPr>
              <a:t>A data store required when neither Data warehouse nor OLTP systems support organizations reporting needs. </a:t>
            </a:r>
            <a:endParaRPr sz="2000">
              <a:solidFill>
                <a:srgbClr val="222222"/>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22222"/>
              </a:buClr>
              <a:buSzPts val="2000"/>
              <a:buChar char="•"/>
            </a:pPr>
            <a:r>
              <a:rPr lang="en-IN" sz="2000">
                <a:solidFill>
                  <a:srgbClr val="222222"/>
                </a:solidFill>
                <a:latin typeface="Times New Roman"/>
                <a:ea typeface="Times New Roman"/>
                <a:cs typeface="Times New Roman"/>
                <a:sym typeface="Times New Roman"/>
              </a:rPr>
              <a:t>In ODS, Data warehouse is refreshed in real time. </a:t>
            </a:r>
            <a:endParaRPr/>
          </a:p>
          <a:p>
            <a:pPr indent="-228600" lvl="0" marL="228600" rtl="0" algn="l">
              <a:lnSpc>
                <a:spcPct val="90000"/>
              </a:lnSpc>
              <a:spcBef>
                <a:spcPts val="1000"/>
              </a:spcBef>
              <a:spcAft>
                <a:spcPts val="0"/>
              </a:spcAft>
              <a:buClr>
                <a:srgbClr val="222222"/>
              </a:buClr>
              <a:buSzPts val="2000"/>
              <a:buChar char="•"/>
            </a:pPr>
            <a:r>
              <a:rPr lang="en-IN" sz="2000">
                <a:solidFill>
                  <a:srgbClr val="222222"/>
                </a:solidFill>
                <a:latin typeface="Times New Roman"/>
                <a:ea typeface="Times New Roman"/>
                <a:cs typeface="Times New Roman"/>
                <a:sym typeface="Times New Roman"/>
              </a:rPr>
              <a:t>Hence, it  is widely preferred for routine activities </a:t>
            </a:r>
            <a:endParaRPr sz="2000">
              <a:solidFill>
                <a:srgbClr val="222222"/>
              </a:solidFill>
              <a:latin typeface="Times New Roman"/>
              <a:ea typeface="Times New Roman"/>
              <a:cs typeface="Times New Roman"/>
              <a:sym typeface="Times New Roman"/>
            </a:endParaRPr>
          </a:p>
          <a:p>
            <a:pPr indent="0" lvl="0" marL="0" rtl="0" algn="l">
              <a:lnSpc>
                <a:spcPct val="90000"/>
              </a:lnSpc>
              <a:spcBef>
                <a:spcPts val="1000"/>
              </a:spcBef>
              <a:spcAft>
                <a:spcPts val="0"/>
              </a:spcAft>
              <a:buSzPts val="1800"/>
              <a:buNone/>
            </a:pPr>
            <a:r>
              <a:rPr b="1" lang="en-IN" sz="2000">
                <a:solidFill>
                  <a:srgbClr val="222222"/>
                </a:solidFill>
                <a:latin typeface="Times New Roman"/>
                <a:ea typeface="Times New Roman"/>
                <a:cs typeface="Times New Roman"/>
                <a:sym typeface="Times New Roman"/>
              </a:rPr>
              <a:t>3.      Data Mart:</a:t>
            </a:r>
            <a:endParaRPr sz="20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22222"/>
              </a:buClr>
              <a:buSzPts val="2000"/>
              <a:buChar char="•"/>
            </a:pPr>
            <a:r>
              <a:rPr lang="en-IN" sz="2000">
                <a:solidFill>
                  <a:srgbClr val="222222"/>
                </a:solidFill>
                <a:latin typeface="Times New Roman"/>
                <a:ea typeface="Times New Roman"/>
                <a:cs typeface="Times New Roman"/>
                <a:sym typeface="Times New Roman"/>
              </a:rPr>
              <a:t>A data mart is a subset of the data warehouse.</a:t>
            </a:r>
            <a:endParaRPr sz="2000">
              <a:solidFill>
                <a:srgbClr val="222222"/>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22222"/>
              </a:buClr>
              <a:buSzPts val="2000"/>
              <a:buChar char="•"/>
            </a:pPr>
            <a:r>
              <a:rPr lang="en-IN" sz="2000">
                <a:solidFill>
                  <a:srgbClr val="222222"/>
                </a:solidFill>
                <a:latin typeface="Times New Roman"/>
                <a:ea typeface="Times New Roman"/>
                <a:cs typeface="Times New Roman"/>
                <a:sym typeface="Times New Roman"/>
              </a:rPr>
              <a:t> It is specially designed for a particular line of business, such as sales, finance.</a:t>
            </a:r>
            <a:endParaRPr sz="2000">
              <a:solidFill>
                <a:srgbClr val="222222"/>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22222"/>
              </a:buClr>
              <a:buSzPts val="2000"/>
              <a:buChar char="•"/>
            </a:pPr>
            <a:r>
              <a:rPr lang="en-IN" sz="2000">
                <a:solidFill>
                  <a:srgbClr val="222222"/>
                </a:solidFill>
                <a:latin typeface="Times New Roman"/>
                <a:ea typeface="Times New Roman"/>
                <a:cs typeface="Times New Roman"/>
                <a:sym typeface="Times New Roman"/>
              </a:rPr>
              <a:t> In an independent data mart, data can  be collected directly from sources.</a:t>
            </a:r>
            <a:endParaRPr sz="2000">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22222"/>
              </a:buClr>
              <a:buSzPts val="3600"/>
              <a:buFont typeface="Times New Roman"/>
              <a:buNone/>
            </a:pPr>
            <a:r>
              <a:rPr b="1" lang="en-IN" sz="3600">
                <a:solidFill>
                  <a:srgbClr val="222222"/>
                </a:solidFill>
                <a:latin typeface="Times New Roman"/>
                <a:ea typeface="Times New Roman"/>
                <a:cs typeface="Times New Roman"/>
                <a:sym typeface="Times New Roman"/>
              </a:rPr>
              <a:t>How Data warehouse works?</a:t>
            </a:r>
            <a:br>
              <a:rPr lang="en-IN"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237" name="Google Shape;237;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23E48"/>
              </a:buClr>
              <a:buSzPts val="2400"/>
              <a:buChar char="•"/>
            </a:pPr>
            <a:r>
              <a:rPr b="0" i="0" lang="en-IN" sz="2400">
                <a:solidFill>
                  <a:srgbClr val="323E48"/>
                </a:solidFill>
                <a:latin typeface="Times New Roman"/>
                <a:ea typeface="Times New Roman"/>
                <a:cs typeface="Times New Roman"/>
                <a:sym typeface="Times New Roman"/>
              </a:rPr>
              <a:t>The large amount of data in data warehouses comes from different places such as internal applications like marketing, sales, and finance; customer-facing apps; and external partner systems</a:t>
            </a:r>
            <a:r>
              <a:rPr lang="en-IN" sz="2400">
                <a:solidFill>
                  <a:srgbClr val="323E48"/>
                </a:solidFill>
                <a:latin typeface="Times New Roman"/>
                <a:ea typeface="Times New Roman"/>
                <a:cs typeface="Times New Roman"/>
                <a:sym typeface="Times New Roman"/>
              </a:rPr>
              <a:t> etc..</a:t>
            </a:r>
            <a:endParaRPr baseline="30000" sz="2400">
              <a:solidFill>
                <a:srgbClr val="0645AD"/>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23E48"/>
              </a:buClr>
              <a:buSzPts val="2400"/>
              <a:buChar char="•"/>
            </a:pPr>
            <a:r>
              <a:rPr b="0" i="0" lang="en-IN" sz="2400">
                <a:solidFill>
                  <a:srgbClr val="323E48"/>
                </a:solidFill>
                <a:latin typeface="Times New Roman"/>
                <a:ea typeface="Times New Roman"/>
                <a:cs typeface="Times New Roman"/>
                <a:sym typeface="Times New Roman"/>
              </a:rPr>
              <a:t>On a technical level, a </a:t>
            </a:r>
            <a:r>
              <a:rPr b="0" i="0" lang="en-IN" sz="2400" u="sng" strike="noStrike">
                <a:solidFill>
                  <a:schemeClr val="hlink"/>
                </a:solidFill>
                <a:latin typeface="Times New Roman"/>
                <a:ea typeface="Times New Roman"/>
                <a:cs typeface="Times New Roman"/>
                <a:sym typeface="Times New Roman"/>
                <a:hlinkClick r:id="rId3"/>
              </a:rPr>
              <a:t>data warehouse</a:t>
            </a:r>
            <a:r>
              <a:rPr b="0" i="0" lang="en-IN" sz="2400">
                <a:solidFill>
                  <a:srgbClr val="323E48"/>
                </a:solidFill>
                <a:latin typeface="Times New Roman"/>
                <a:ea typeface="Times New Roman"/>
                <a:cs typeface="Times New Roman"/>
                <a:sym typeface="Times New Roman"/>
              </a:rPr>
              <a:t> periodically pulls data from those apps and systems; then, the data goes through formatting and import processes to match with the data that is already in the warehouse. The data warehouse stores this processed data so that it is ready for decision makers to access. </a:t>
            </a:r>
            <a:endParaRPr/>
          </a:p>
          <a:p>
            <a:pPr indent="-228600" lvl="0" marL="228600" rtl="0" algn="l">
              <a:lnSpc>
                <a:spcPct val="90000"/>
              </a:lnSpc>
              <a:spcBef>
                <a:spcPts val="1000"/>
              </a:spcBef>
              <a:spcAft>
                <a:spcPts val="0"/>
              </a:spcAft>
              <a:buClr>
                <a:srgbClr val="323E48"/>
              </a:buClr>
              <a:buSzPts val="2400"/>
              <a:buChar char="•"/>
            </a:pPr>
            <a:r>
              <a:rPr b="0" i="0" lang="en-IN" sz="2400">
                <a:solidFill>
                  <a:srgbClr val="323E48"/>
                </a:solidFill>
                <a:latin typeface="Times New Roman"/>
                <a:ea typeface="Times New Roman"/>
                <a:cs typeface="Times New Roman"/>
                <a:sym typeface="Times New Roman"/>
              </a:rPr>
              <a:t>How frequently data pulls occur, or how data is formatted, etc., will vary depending on the needs of the organization.</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22222"/>
              </a:buClr>
              <a:buSzPts val="3600"/>
              <a:buFont typeface="Times New Roman"/>
              <a:buNone/>
            </a:pPr>
            <a:r>
              <a:rPr b="1" lang="en-IN" sz="3600">
                <a:solidFill>
                  <a:srgbClr val="222222"/>
                </a:solidFill>
                <a:latin typeface="Times New Roman"/>
                <a:ea typeface="Times New Roman"/>
                <a:cs typeface="Times New Roman"/>
                <a:sym typeface="Times New Roman"/>
              </a:rPr>
              <a:t>How Data warehouse works?</a:t>
            </a:r>
            <a:br>
              <a:rPr lang="en-IN"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243" name="Google Shape;243;p3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rgbClr val="323E48"/>
              </a:buClr>
              <a:buSzPts val="2400"/>
              <a:buChar char="•"/>
            </a:pPr>
            <a:r>
              <a:rPr b="0" i="0" lang="en-IN" sz="2400">
                <a:solidFill>
                  <a:srgbClr val="323E48"/>
                </a:solidFill>
                <a:latin typeface="Times New Roman"/>
                <a:ea typeface="Times New Roman"/>
                <a:cs typeface="Times New Roman"/>
                <a:sym typeface="Times New Roman"/>
              </a:rPr>
              <a:t>On a technical level, a </a:t>
            </a:r>
            <a:r>
              <a:rPr b="0" i="0" lang="en-IN" sz="2400" u="sng" strike="noStrike">
                <a:solidFill>
                  <a:schemeClr val="hlink"/>
                </a:solidFill>
                <a:latin typeface="Times New Roman"/>
                <a:ea typeface="Times New Roman"/>
                <a:cs typeface="Times New Roman"/>
                <a:sym typeface="Times New Roman"/>
                <a:hlinkClick r:id="rId3"/>
              </a:rPr>
              <a:t>data warehouse</a:t>
            </a:r>
            <a:r>
              <a:rPr b="0" i="0" lang="en-IN" sz="2400">
                <a:solidFill>
                  <a:srgbClr val="323E48"/>
                </a:solidFill>
                <a:latin typeface="Times New Roman"/>
                <a:ea typeface="Times New Roman"/>
                <a:cs typeface="Times New Roman"/>
                <a:sym typeface="Times New Roman"/>
              </a:rPr>
              <a:t> periodically pulls data from  apps and systems; </a:t>
            </a:r>
            <a:endParaRPr b="0" i="0" sz="2400">
              <a:solidFill>
                <a:srgbClr val="323E48"/>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23E48"/>
              </a:buClr>
              <a:buSzPts val="2400"/>
              <a:buChar char="•"/>
            </a:pPr>
            <a:r>
              <a:rPr lang="en-IN" sz="2400">
                <a:solidFill>
                  <a:srgbClr val="323E48"/>
                </a:solidFill>
                <a:latin typeface="Times New Roman"/>
                <a:ea typeface="Times New Roman"/>
                <a:cs typeface="Times New Roman"/>
                <a:sym typeface="Times New Roman"/>
              </a:rPr>
              <a:t>T</a:t>
            </a:r>
            <a:r>
              <a:rPr b="0" i="0" lang="en-IN" sz="2400">
                <a:solidFill>
                  <a:srgbClr val="323E48"/>
                </a:solidFill>
                <a:latin typeface="Times New Roman"/>
                <a:ea typeface="Times New Roman"/>
                <a:cs typeface="Times New Roman"/>
                <a:sym typeface="Times New Roman"/>
              </a:rPr>
              <a:t>hen, the data goes through formatting and import processes to match with the data that is already in the warehouse. </a:t>
            </a:r>
            <a:endParaRPr b="0" i="0" sz="2400">
              <a:solidFill>
                <a:srgbClr val="323E48"/>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23E48"/>
              </a:buClr>
              <a:buSzPts val="2400"/>
              <a:buChar char="•"/>
            </a:pPr>
            <a:r>
              <a:rPr b="0" i="0" lang="en-IN" sz="2400">
                <a:solidFill>
                  <a:srgbClr val="323E48"/>
                </a:solidFill>
                <a:latin typeface="Times New Roman"/>
                <a:ea typeface="Times New Roman"/>
                <a:cs typeface="Times New Roman"/>
                <a:sym typeface="Times New Roman"/>
              </a:rPr>
              <a:t>The data warehouse stores this processed data so that it is ready for decision makers to access. </a:t>
            </a:r>
            <a:endParaRPr/>
          </a:p>
          <a:p>
            <a:pPr indent="-76200" lvl="0" marL="22860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6"/>
          <p:cNvPicPr preferRelativeResize="0"/>
          <p:nvPr>
            <p:ph idx="1" type="body"/>
          </p:nvPr>
        </p:nvPicPr>
        <p:blipFill rotWithShape="1">
          <a:blip r:embed="rId3">
            <a:alphaModFix/>
          </a:blip>
          <a:srcRect b="0" l="0" r="0" t="0"/>
          <a:stretch/>
        </p:blipFill>
        <p:spPr>
          <a:xfrm>
            <a:off x="2459115" y="656948"/>
            <a:ext cx="5699047" cy="55112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838200" y="365125"/>
            <a:ext cx="10515600" cy="76233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Times New Roman"/>
              <a:buNone/>
            </a:pPr>
            <a:br>
              <a:rPr b="1" lang="en-IN" sz="3600">
                <a:latin typeface="Times New Roman"/>
                <a:ea typeface="Times New Roman"/>
                <a:cs typeface="Times New Roman"/>
                <a:sym typeface="Times New Roman"/>
              </a:rPr>
            </a:br>
            <a:r>
              <a:rPr b="1" lang="en-IN" sz="3600">
                <a:solidFill>
                  <a:srgbClr val="222222"/>
                </a:solidFill>
                <a:latin typeface="Times New Roman"/>
                <a:ea typeface="Times New Roman"/>
                <a:cs typeface="Times New Roman"/>
                <a:sym typeface="Times New Roman"/>
              </a:rPr>
              <a:t>Who needs Data warehouse?</a:t>
            </a:r>
            <a:br>
              <a:rPr lang="en-IN"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254" name="Google Shape;254;p37"/>
          <p:cNvSpPr txBox="1"/>
          <p:nvPr>
            <p:ph idx="1" type="body"/>
          </p:nvPr>
        </p:nvSpPr>
        <p:spPr>
          <a:xfrm>
            <a:off x="0" y="1127475"/>
            <a:ext cx="11851800" cy="4838400"/>
          </a:xfrm>
          <a:prstGeom prst="rect">
            <a:avLst/>
          </a:prstGeom>
          <a:noFill/>
          <a:ln>
            <a:noFill/>
          </a:ln>
        </p:spPr>
        <p:txBody>
          <a:bodyPr anchorCtr="0" anchor="t" bIns="45700" lIns="91425" spcFirstLastPara="1" rIns="91425" wrap="square" tIns="45700">
            <a:noAutofit/>
          </a:bodyPr>
          <a:lstStyle/>
          <a:p>
            <a:pPr indent="0" lvl="0" marL="0" rtl="0" algn="l">
              <a:lnSpc>
                <a:spcPct val="87000"/>
              </a:lnSpc>
              <a:spcBef>
                <a:spcPts val="0"/>
              </a:spcBef>
              <a:spcAft>
                <a:spcPts val="0"/>
              </a:spcAft>
              <a:buClr>
                <a:srgbClr val="222222"/>
              </a:buClr>
              <a:buSzPts val="2000"/>
              <a:buNone/>
            </a:pPr>
            <a:r>
              <a:rPr lang="en-IN" sz="2600"/>
              <a:t>DWH (Data warehouse) is needed for all types of users like:</a:t>
            </a:r>
            <a:endParaRPr sz="2600"/>
          </a:p>
          <a:p>
            <a:pPr indent="-342900" lvl="0" marL="342900" rtl="0" algn="l">
              <a:lnSpc>
                <a:spcPct val="87000"/>
              </a:lnSpc>
              <a:spcBef>
                <a:spcPts val="1800"/>
              </a:spcBef>
              <a:spcAft>
                <a:spcPts val="0"/>
              </a:spcAft>
              <a:buSzPts val="1600"/>
              <a:buFont typeface="Calibri"/>
              <a:buChar char="∙"/>
            </a:pPr>
            <a:r>
              <a:rPr lang="en-IN" sz="2600"/>
              <a:t>Decision makers who rely on mass amount of data</a:t>
            </a:r>
            <a:endParaRPr sz="2600"/>
          </a:p>
          <a:p>
            <a:pPr indent="-342900" lvl="0" marL="342900" rtl="0" algn="l">
              <a:lnSpc>
                <a:spcPct val="87000"/>
              </a:lnSpc>
              <a:spcBef>
                <a:spcPts val="1800"/>
              </a:spcBef>
              <a:spcAft>
                <a:spcPts val="0"/>
              </a:spcAft>
              <a:buSzPts val="1600"/>
              <a:buFont typeface="Calibri"/>
              <a:buChar char="∙"/>
            </a:pPr>
            <a:r>
              <a:rPr lang="en-IN" sz="2600"/>
              <a:t>Users who use customized, complex processes to obtain information from multiple data sources.</a:t>
            </a:r>
            <a:endParaRPr sz="2600"/>
          </a:p>
          <a:p>
            <a:pPr indent="-342900" lvl="0" marL="342900" rtl="0" algn="l">
              <a:lnSpc>
                <a:spcPct val="87000"/>
              </a:lnSpc>
              <a:spcBef>
                <a:spcPts val="1800"/>
              </a:spcBef>
              <a:spcAft>
                <a:spcPts val="0"/>
              </a:spcAft>
              <a:buSzPts val="1600"/>
              <a:buFont typeface="Calibri"/>
              <a:buChar char="∙"/>
            </a:pPr>
            <a:r>
              <a:rPr lang="en-IN" sz="2600"/>
              <a:t>It is also used by the people who want simple technology to access the data</a:t>
            </a:r>
            <a:endParaRPr sz="2600"/>
          </a:p>
          <a:p>
            <a:pPr indent="-342900" lvl="0" marL="342900" rtl="0" algn="l">
              <a:lnSpc>
                <a:spcPct val="87000"/>
              </a:lnSpc>
              <a:spcBef>
                <a:spcPts val="1800"/>
              </a:spcBef>
              <a:spcAft>
                <a:spcPts val="0"/>
              </a:spcAft>
              <a:buSzPts val="1600"/>
              <a:buFont typeface="Calibri"/>
              <a:buChar char="∙"/>
            </a:pPr>
            <a:r>
              <a:rPr lang="en-IN" sz="2600"/>
              <a:t>It is also essential for those people who want a systematic approach for making decisions.</a:t>
            </a:r>
            <a:endParaRPr sz="2600"/>
          </a:p>
          <a:p>
            <a:pPr indent="-342900" lvl="0" marL="342900" rtl="0" algn="l">
              <a:lnSpc>
                <a:spcPct val="87000"/>
              </a:lnSpc>
              <a:spcBef>
                <a:spcPts val="1800"/>
              </a:spcBef>
              <a:spcAft>
                <a:spcPts val="0"/>
              </a:spcAft>
              <a:buSzPts val="1600"/>
              <a:buFont typeface="Calibri"/>
              <a:buChar char="∙"/>
            </a:pPr>
            <a:r>
              <a:rPr lang="en-IN" sz="2600"/>
              <a:t>If the user wants fast performance on a huge amount of data which is a necessity for reports, grids or charts, then Data warehouse proves useful.</a:t>
            </a:r>
            <a:endParaRPr sz="2600"/>
          </a:p>
          <a:p>
            <a:pPr indent="-342900" lvl="0" marL="342900" rtl="0" algn="l">
              <a:lnSpc>
                <a:spcPct val="87000"/>
              </a:lnSpc>
              <a:spcBef>
                <a:spcPts val="1800"/>
              </a:spcBef>
              <a:spcAft>
                <a:spcPts val="0"/>
              </a:spcAft>
              <a:buSzPts val="1600"/>
              <a:buFont typeface="Calibri"/>
              <a:buChar char="∙"/>
            </a:pPr>
            <a:r>
              <a:rPr lang="en-IN" sz="2600"/>
              <a:t>Data warehouse is a first step If you want to discover ‘hidden patterns’ of data-flows and groupings.</a:t>
            </a:r>
            <a:endParaRPr sz="2600"/>
          </a:p>
          <a:p>
            <a:pPr indent="-101600" lvl="0" marL="228600" rtl="0" algn="l">
              <a:lnSpc>
                <a:spcPct val="70000"/>
              </a:lnSpc>
              <a:spcBef>
                <a:spcPts val="1800"/>
              </a:spcBef>
              <a:spcAft>
                <a:spcPts val="0"/>
              </a:spcAft>
              <a:buClr>
                <a:schemeClr val="dk1"/>
              </a:buClr>
              <a:buSzPts val="2000"/>
              <a:buNone/>
            </a:pPr>
            <a:r>
              <a:t/>
            </a:r>
            <a:endParaRPr sz="2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838200" y="365125"/>
            <a:ext cx="10515600" cy="86887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22222"/>
              </a:buClr>
              <a:buSzPts val="3600"/>
              <a:buFont typeface="Times New Roman"/>
              <a:buNone/>
            </a:pPr>
            <a:r>
              <a:rPr b="1" lang="en-IN" sz="3600">
                <a:solidFill>
                  <a:srgbClr val="222222"/>
                </a:solidFill>
                <a:latin typeface="Times New Roman"/>
                <a:ea typeface="Times New Roman"/>
                <a:cs typeface="Times New Roman"/>
                <a:sym typeface="Times New Roman"/>
              </a:rPr>
              <a:t>Advantages of Data Warehouse (DWH):</a:t>
            </a:r>
            <a:br>
              <a:rPr lang="en-IN" sz="3600">
                <a:latin typeface="Times New Roman"/>
                <a:ea typeface="Times New Roman"/>
                <a:cs typeface="Times New Roman"/>
                <a:sym typeface="Times New Roman"/>
              </a:rPr>
            </a:br>
            <a:br>
              <a:rPr b="1" lang="en-IN"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260" name="Google Shape;260;p38"/>
          <p:cNvSpPr txBox="1"/>
          <p:nvPr>
            <p:ph idx="1" type="body"/>
          </p:nvPr>
        </p:nvSpPr>
        <p:spPr>
          <a:xfrm>
            <a:off x="0" y="1127475"/>
            <a:ext cx="12096900" cy="4838400"/>
          </a:xfrm>
          <a:prstGeom prst="rect">
            <a:avLst/>
          </a:prstGeom>
          <a:noFill/>
          <a:ln>
            <a:noFill/>
          </a:ln>
        </p:spPr>
        <p:txBody>
          <a:bodyPr anchorCtr="0" anchor="t" bIns="45700" lIns="91425" spcFirstLastPara="1" rIns="91425" wrap="square" tIns="45700">
            <a:noAutofit/>
          </a:bodyPr>
          <a:lstStyle/>
          <a:p>
            <a:pPr indent="-342900" lvl="0" marL="342900" rtl="0" algn="l">
              <a:lnSpc>
                <a:spcPct val="107000"/>
              </a:lnSpc>
              <a:spcBef>
                <a:spcPts val="0"/>
              </a:spcBef>
              <a:spcAft>
                <a:spcPts val="0"/>
              </a:spcAft>
              <a:buClr>
                <a:srgbClr val="222222"/>
              </a:buClr>
              <a:buSzPts val="1400"/>
              <a:buFont typeface="Calibri"/>
              <a:buChar char="∙"/>
            </a:pPr>
            <a:r>
              <a:rPr lang="en-IN" sz="2400">
                <a:solidFill>
                  <a:srgbClr val="222222"/>
                </a:solidFill>
              </a:rPr>
              <a:t>Data warehouse allows users to access critical data from the number of sources in a single place. Therefore, it saves user’s time of retrieving data from multiple sources.</a:t>
            </a:r>
            <a:endParaRPr sz="2400">
              <a:solidFill>
                <a:srgbClr val="222222"/>
              </a:solidFill>
            </a:endParaRPr>
          </a:p>
          <a:p>
            <a:pPr indent="-342900" lvl="0" marL="342900" rtl="0" algn="l">
              <a:lnSpc>
                <a:spcPct val="107000"/>
              </a:lnSpc>
              <a:spcBef>
                <a:spcPts val="1800"/>
              </a:spcBef>
              <a:spcAft>
                <a:spcPts val="0"/>
              </a:spcAft>
              <a:buClr>
                <a:srgbClr val="222222"/>
              </a:buClr>
              <a:buSzPts val="1400"/>
              <a:buFont typeface="Calibri"/>
              <a:buChar char="∙"/>
            </a:pPr>
            <a:r>
              <a:rPr lang="en-IN" sz="2400">
                <a:solidFill>
                  <a:srgbClr val="222222"/>
                </a:solidFill>
              </a:rPr>
              <a:t>Data warehouse provides consistent information on various cross-functional activities. It  also supports ad-hoc reporting and query.</a:t>
            </a:r>
            <a:endParaRPr sz="2400">
              <a:solidFill>
                <a:srgbClr val="222222"/>
              </a:solidFill>
            </a:endParaRPr>
          </a:p>
          <a:p>
            <a:pPr indent="-342900" lvl="0" marL="342900" rtl="0" algn="l">
              <a:lnSpc>
                <a:spcPct val="107000"/>
              </a:lnSpc>
              <a:spcBef>
                <a:spcPts val="1800"/>
              </a:spcBef>
              <a:spcAft>
                <a:spcPts val="0"/>
              </a:spcAft>
              <a:buClr>
                <a:srgbClr val="222222"/>
              </a:buClr>
              <a:buSzPts val="1400"/>
              <a:buFont typeface="Calibri"/>
              <a:buChar char="∙"/>
            </a:pPr>
            <a:r>
              <a:rPr lang="en-IN" sz="2400">
                <a:solidFill>
                  <a:srgbClr val="222222"/>
                </a:solidFill>
              </a:rPr>
              <a:t>Data Warehouse helps to integrate many sources of data to reduce stress on the production system.</a:t>
            </a:r>
            <a:endParaRPr sz="2400">
              <a:solidFill>
                <a:srgbClr val="222222"/>
              </a:solidFill>
            </a:endParaRPr>
          </a:p>
          <a:p>
            <a:pPr indent="-342900" lvl="0" marL="342900" rtl="0" algn="l">
              <a:lnSpc>
                <a:spcPct val="107000"/>
              </a:lnSpc>
              <a:spcBef>
                <a:spcPts val="1800"/>
              </a:spcBef>
              <a:spcAft>
                <a:spcPts val="0"/>
              </a:spcAft>
              <a:buClr>
                <a:srgbClr val="222222"/>
              </a:buClr>
              <a:buSzPts val="1400"/>
              <a:buFont typeface="Calibri"/>
              <a:buChar char="∙"/>
            </a:pPr>
            <a:r>
              <a:rPr lang="en-IN" sz="2400">
                <a:solidFill>
                  <a:srgbClr val="222222"/>
                </a:solidFill>
              </a:rPr>
              <a:t>Data warehouse helps to reduce total turnaround time for analysis and reporting.</a:t>
            </a:r>
            <a:endParaRPr sz="2400">
              <a:solidFill>
                <a:srgbClr val="222222"/>
              </a:solidFill>
            </a:endParaRPr>
          </a:p>
          <a:p>
            <a:pPr indent="-342900" lvl="0" marL="342900" rtl="0" algn="l">
              <a:lnSpc>
                <a:spcPct val="107000"/>
              </a:lnSpc>
              <a:spcBef>
                <a:spcPts val="1800"/>
              </a:spcBef>
              <a:spcAft>
                <a:spcPts val="0"/>
              </a:spcAft>
              <a:buClr>
                <a:srgbClr val="222222"/>
              </a:buClr>
              <a:buSzPts val="1400"/>
              <a:buFont typeface="Calibri"/>
              <a:buChar char="∙"/>
            </a:pPr>
            <a:r>
              <a:rPr lang="en-IN" sz="2400">
                <a:solidFill>
                  <a:srgbClr val="222222"/>
                </a:solidFill>
              </a:rPr>
              <a:t>Restructuring and Integration make it easier for the user to use for reporting and analysis.</a:t>
            </a:r>
            <a:endParaRPr sz="2400">
              <a:solidFill>
                <a:srgbClr val="222222"/>
              </a:solidFill>
            </a:endParaRPr>
          </a:p>
          <a:p>
            <a:pPr indent="-342900" lvl="0" marL="342900" rtl="0" algn="l">
              <a:lnSpc>
                <a:spcPct val="107000"/>
              </a:lnSpc>
              <a:spcBef>
                <a:spcPts val="1800"/>
              </a:spcBef>
              <a:spcAft>
                <a:spcPts val="0"/>
              </a:spcAft>
              <a:buClr>
                <a:srgbClr val="222222"/>
              </a:buClr>
              <a:buSzPts val="1400"/>
              <a:buFont typeface="Calibri"/>
              <a:buChar char="∙"/>
            </a:pPr>
            <a:r>
              <a:rPr lang="en-IN" sz="2400">
                <a:solidFill>
                  <a:srgbClr val="222222"/>
                </a:solidFill>
              </a:rPr>
              <a:t>Data warehouse stores a large amount of historical data. This helps users to analyze different time periods and trends to make future predictions.</a:t>
            </a:r>
            <a:endParaRPr sz="2400">
              <a:solidFill>
                <a:srgbClr val="222222"/>
              </a:solidFill>
            </a:endParaRPr>
          </a:p>
          <a:p>
            <a:pPr indent="-101600" lvl="0" marL="228600" rtl="0" algn="l">
              <a:lnSpc>
                <a:spcPct val="90000"/>
              </a:lnSpc>
              <a:spcBef>
                <a:spcPts val="1800"/>
              </a:spcBef>
              <a:spcAft>
                <a:spcPts val="0"/>
              </a:spcAft>
              <a:buClr>
                <a:schemeClr val="dk1"/>
              </a:buClr>
              <a:buSzPts val="2000"/>
              <a:buNone/>
            </a:pPr>
            <a:r>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graphicFrame>
        <p:nvGraphicFramePr>
          <p:cNvPr id="265" name="Google Shape;265;p39"/>
          <p:cNvGraphicFramePr/>
          <p:nvPr/>
        </p:nvGraphicFramePr>
        <p:xfrm>
          <a:off x="159798" y="1"/>
          <a:ext cx="3000000" cy="3000000"/>
        </p:xfrm>
        <a:graphic>
          <a:graphicData uri="http://schemas.openxmlformats.org/drawingml/2006/table">
            <a:tbl>
              <a:tblPr bandRow="1" firstCol="1" firstRow="1">
                <a:noFill/>
                <a:tableStyleId>{F0DB9004-5187-4725-96AB-9851361D0CC9}</a:tableStyleId>
              </a:tblPr>
              <a:tblGrid>
                <a:gridCol w="2021600"/>
                <a:gridCol w="4733500"/>
                <a:gridCol w="5087700"/>
              </a:tblGrid>
              <a:tr h="29487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Parameter</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Database</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Data Warehouse</a:t>
                      </a:r>
                      <a:endParaRPr sz="1700" u="none" cap="none" strike="noStrike">
                        <a:latin typeface="Calibri"/>
                        <a:ea typeface="Calibri"/>
                        <a:cs typeface="Calibri"/>
                        <a:sym typeface="Calibri"/>
                      </a:endParaRPr>
                    </a:p>
                  </a:txBody>
                  <a:tcPr marT="6375" marB="6375" marR="6375" marL="6375" anchor="ctr"/>
                </a:tc>
              </a:tr>
              <a:tr h="29487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Purpose</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Is designed to record</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Is designed to analyze</a:t>
                      </a:r>
                      <a:endParaRPr sz="1700" u="none" cap="none" strike="noStrike">
                        <a:latin typeface="Calibri"/>
                        <a:ea typeface="Calibri"/>
                        <a:cs typeface="Calibri"/>
                        <a:sym typeface="Calibri"/>
                      </a:endParaRPr>
                    </a:p>
                  </a:txBody>
                  <a:tcPr marT="6375" marB="6375" marR="6375" marL="6375" anchor="ctr"/>
                </a:tc>
              </a:tr>
              <a:tr h="58852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Processing Method</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The database uses the Online Transactional Processing (OLTP)</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Data warehouse uses Online Analytical Processing (OLAP).</a:t>
                      </a:r>
                      <a:endParaRPr sz="1700" u="none" cap="none" strike="noStrike">
                        <a:latin typeface="Calibri"/>
                        <a:ea typeface="Calibri"/>
                        <a:cs typeface="Calibri"/>
                        <a:sym typeface="Calibri"/>
                      </a:endParaRPr>
                    </a:p>
                  </a:txBody>
                  <a:tcPr marT="6375" marB="6375" marR="6375" marL="6375" anchor="ctr"/>
                </a:tc>
              </a:tr>
              <a:tr h="69642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Usage</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The database helps to perform fundamental operations for your business</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Data warehouse allows you to analyze your business.</a:t>
                      </a:r>
                      <a:endParaRPr sz="1700" u="none" cap="none" strike="noStrike">
                        <a:latin typeface="Calibri"/>
                        <a:ea typeface="Calibri"/>
                        <a:cs typeface="Calibri"/>
                        <a:sym typeface="Calibri"/>
                      </a:endParaRPr>
                    </a:p>
                  </a:txBody>
                  <a:tcPr marT="6375" marB="6375" marR="6375" marL="6375" anchor="ctr"/>
                </a:tc>
              </a:tr>
              <a:tr h="61452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Tables and Joins</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Tables and joins of a database are complex as they are normalized.</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Table and joins are simple in a data warehouse because they are denormalized.</a:t>
                      </a:r>
                      <a:endParaRPr sz="1700" u="none" cap="none" strike="noStrike">
                        <a:latin typeface="Calibri"/>
                        <a:ea typeface="Calibri"/>
                        <a:cs typeface="Calibri"/>
                        <a:sym typeface="Calibri"/>
                      </a:endParaRPr>
                    </a:p>
                  </a:txBody>
                  <a:tcPr marT="6375" marB="6375" marR="6375" marL="6375" anchor="ctr"/>
                </a:tc>
              </a:tr>
              <a:tr h="46747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Orientation</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Is an application-oriented collection of data</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It is a subject-oriented collection of data</a:t>
                      </a:r>
                      <a:endParaRPr sz="1700" u="none" cap="none" strike="noStrike">
                        <a:latin typeface="Calibri"/>
                        <a:ea typeface="Calibri"/>
                        <a:cs typeface="Calibri"/>
                        <a:sym typeface="Calibri"/>
                      </a:endParaRPr>
                    </a:p>
                  </a:txBody>
                  <a:tcPr marT="6375" marB="6375" marR="6375" marL="6375" anchor="ctr"/>
                </a:tc>
              </a:tr>
              <a:tr h="46747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Storage limit</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Generally limited to a single application</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Stores data from any number of applications</a:t>
                      </a:r>
                      <a:endParaRPr sz="1700" u="none" cap="none" strike="noStrike">
                        <a:latin typeface="Calibri"/>
                        <a:ea typeface="Calibri"/>
                        <a:cs typeface="Calibri"/>
                        <a:sym typeface="Calibri"/>
                      </a:endParaRPr>
                    </a:p>
                  </a:txBody>
                  <a:tcPr marT="6375" marB="6375" marR="6375" marL="6375" anchor="ctr"/>
                </a:tc>
              </a:tr>
              <a:tr h="58852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Availability</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Data is available real-time</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Data is refreshed from source systems as and when needed</a:t>
                      </a:r>
                      <a:endParaRPr sz="1700" u="none" cap="none" strike="noStrike">
                        <a:latin typeface="Calibri"/>
                        <a:ea typeface="Calibri"/>
                        <a:cs typeface="Calibri"/>
                        <a:sym typeface="Calibri"/>
                      </a:endParaRPr>
                    </a:p>
                  </a:txBody>
                  <a:tcPr marT="6375" marB="6375" marR="6375" marL="6375" anchor="ctr"/>
                </a:tc>
              </a:tr>
              <a:tr h="46747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Usage</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ER modeling techniques are used for designing.</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Data modeling techniques are used for designing.</a:t>
                      </a:r>
                      <a:endParaRPr sz="1700" u="none" cap="none" strike="noStrike">
                        <a:latin typeface="Calibri"/>
                        <a:ea typeface="Calibri"/>
                        <a:cs typeface="Calibri"/>
                        <a:sym typeface="Calibri"/>
                      </a:endParaRPr>
                    </a:p>
                  </a:txBody>
                  <a:tcPr marT="6375" marB="6375" marR="6375" marL="6375" anchor="ctr"/>
                </a:tc>
              </a:tr>
              <a:tr h="29487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Technique</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Capture data</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Analyze data</a:t>
                      </a:r>
                      <a:endParaRPr sz="1700" u="none" cap="none" strike="noStrike">
                        <a:latin typeface="Calibri"/>
                        <a:ea typeface="Calibri"/>
                        <a:cs typeface="Calibri"/>
                        <a:sym typeface="Calibri"/>
                      </a:endParaRPr>
                    </a:p>
                  </a:txBody>
                  <a:tcPr marT="6375" marB="6375" marR="6375" marL="6375" anchor="ctr"/>
                </a:tc>
              </a:tr>
              <a:tr h="56182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Data Type</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Data stored in the Database is up to date.</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Current and Historical Data is stored in Data Warehouse. May not be up to date.</a:t>
                      </a:r>
                      <a:endParaRPr sz="1700" u="none" cap="none" strike="noStrike">
                        <a:latin typeface="Calibri"/>
                        <a:ea typeface="Calibri"/>
                        <a:cs typeface="Calibri"/>
                        <a:sym typeface="Calibri"/>
                      </a:endParaRPr>
                    </a:p>
                  </a:txBody>
                  <a:tcPr marT="6375" marB="6375" marR="6375" marL="6375" anchor="ctr"/>
                </a:tc>
              </a:tr>
              <a:tr h="692150">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Storage of data</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Flat Relational Approach method is used for data storage.</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Data Warehouse uses dimensional and normalized approach for the data structure. Example: Star and snowflake schema.</a:t>
                      </a:r>
                      <a:endParaRPr sz="1700" u="none" cap="none" strike="noStrike">
                        <a:latin typeface="Calibri"/>
                        <a:ea typeface="Calibri"/>
                        <a:cs typeface="Calibri"/>
                        <a:sym typeface="Calibri"/>
                      </a:endParaRPr>
                    </a:p>
                  </a:txBody>
                  <a:tcPr marT="6375" marB="6375" marR="6375" marL="6375" anchor="ctr"/>
                </a:tc>
              </a:tr>
              <a:tr h="46747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Query Type</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Simple transaction queries are used.</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Complex queries are used for analysis purpose.</a:t>
                      </a:r>
                      <a:endParaRPr sz="1700" u="none" cap="none" strike="noStrike">
                        <a:latin typeface="Calibri"/>
                        <a:ea typeface="Calibri"/>
                        <a:cs typeface="Calibri"/>
                        <a:sym typeface="Calibri"/>
                      </a:endParaRPr>
                    </a:p>
                  </a:txBody>
                  <a:tcPr marT="6375" marB="6375" marR="6375" marL="6375" anchor="ctr"/>
                </a:tc>
              </a:tr>
              <a:tr h="294875">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Data Summary</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Detailed Data is stored in a database.</a:t>
                      </a:r>
                      <a:endParaRPr sz="1700" u="none" cap="none" strike="noStrike">
                        <a:latin typeface="Calibri"/>
                        <a:ea typeface="Calibri"/>
                        <a:cs typeface="Calibri"/>
                        <a:sym typeface="Calibri"/>
                      </a:endParaRPr>
                    </a:p>
                  </a:txBody>
                  <a:tcPr marT="6375" marB="6375" marR="6375" marL="6375" anchor="ctr"/>
                </a:tc>
                <a:tc>
                  <a:txBody>
                    <a:bodyPr/>
                    <a:lstStyle/>
                    <a:p>
                      <a:pPr indent="0" lvl="0" marL="0" marR="0" rtl="0" algn="l">
                        <a:lnSpc>
                          <a:spcPct val="107000"/>
                        </a:lnSpc>
                        <a:spcBef>
                          <a:spcPts val="0"/>
                        </a:spcBef>
                        <a:spcAft>
                          <a:spcPts val="0"/>
                        </a:spcAft>
                        <a:buClr>
                          <a:srgbClr val="000000"/>
                        </a:buClr>
                        <a:buSzPts val="1600"/>
                        <a:buFont typeface="Arial"/>
                        <a:buNone/>
                      </a:pPr>
                      <a:r>
                        <a:rPr lang="en-IN" sz="1700" u="none" cap="none" strike="noStrike"/>
                        <a:t>It stores highly summarized data.</a:t>
                      </a:r>
                      <a:endParaRPr sz="1700" u="none" cap="none" strike="noStrike">
                        <a:latin typeface="Calibri"/>
                        <a:ea typeface="Calibri"/>
                        <a:cs typeface="Calibri"/>
                        <a:sym typeface="Calibri"/>
                      </a:endParaRPr>
                    </a:p>
                  </a:txBody>
                  <a:tcPr marT="6375" marB="6375" marR="6375" marL="6375"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838200" y="365125"/>
            <a:ext cx="10515600" cy="86887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22222"/>
              </a:buClr>
              <a:buSzPts val="3600"/>
              <a:buFont typeface="Times New Roman"/>
              <a:buNone/>
            </a:pPr>
            <a:r>
              <a:rPr b="1" lang="en-IN" sz="3600">
                <a:solidFill>
                  <a:srgbClr val="222222"/>
                </a:solidFill>
                <a:latin typeface="Times New Roman"/>
                <a:ea typeface="Times New Roman"/>
                <a:cs typeface="Times New Roman"/>
                <a:sym typeface="Times New Roman"/>
              </a:rPr>
              <a:t>Applications of Database</a:t>
            </a:r>
            <a:br>
              <a:rPr b="1" lang="en-IN"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graphicFrame>
        <p:nvGraphicFramePr>
          <p:cNvPr id="271" name="Google Shape;271;p40"/>
          <p:cNvGraphicFramePr/>
          <p:nvPr/>
        </p:nvGraphicFramePr>
        <p:xfrm>
          <a:off x="941033" y="941032"/>
          <a:ext cx="3000000" cy="3000000"/>
        </p:xfrm>
        <a:graphic>
          <a:graphicData uri="http://schemas.openxmlformats.org/drawingml/2006/table">
            <a:tbl>
              <a:tblPr bandRow="1" firstCol="1" firstRow="1">
                <a:noFill/>
                <a:tableStyleId>{F0DB9004-5187-4725-96AB-9851361D0CC9}</a:tableStyleId>
              </a:tblPr>
              <a:tblGrid>
                <a:gridCol w="2769825"/>
                <a:gridCol w="7998775"/>
              </a:tblGrid>
              <a:tr h="353150">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Sector</a:t>
                      </a:r>
                      <a:endParaRPr sz="23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Usage</a:t>
                      </a:r>
                      <a:endParaRPr sz="2300" u="none" cap="none" strike="noStrike"/>
                    </a:p>
                  </a:txBody>
                  <a:tcPr marT="9525" marB="9525" marR="9525" marL="9525" anchor="ctr"/>
                </a:tc>
              </a:tr>
              <a:tr h="987700">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Banking</a:t>
                      </a:r>
                      <a:endParaRPr sz="23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Used in the banking sector for customer information, account-related activities, payments, deposits, loans, credit cards, etc.</a:t>
                      </a:r>
                      <a:endParaRPr sz="2300" u="none" cap="none" strike="noStrike"/>
                    </a:p>
                  </a:txBody>
                  <a:tcPr marT="9525" marB="9525" marR="9525" marL="9525" anchor="ctr"/>
                </a:tc>
              </a:tr>
              <a:tr h="353150">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Airlines</a:t>
                      </a:r>
                      <a:endParaRPr sz="23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Used for reservations and schedule information.</a:t>
                      </a:r>
                      <a:endParaRPr sz="2300" u="none" cap="none" strike="noStrike"/>
                    </a:p>
                  </a:txBody>
                  <a:tcPr marT="9525" marB="9525" marR="9525" marL="9525" anchor="ctr"/>
                </a:tc>
              </a:tr>
              <a:tr h="663050">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Universities</a:t>
                      </a:r>
                      <a:endParaRPr sz="23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To store student information, course registrations, colleges, and results.</a:t>
                      </a:r>
                      <a:endParaRPr sz="2300" u="none" cap="none" strike="noStrike"/>
                    </a:p>
                  </a:txBody>
                  <a:tcPr marT="9525" marB="9525" marR="9525" marL="9525" anchor="ctr"/>
                </a:tc>
              </a:tr>
              <a:tr h="663050">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Telecommunication</a:t>
                      </a:r>
                      <a:endParaRPr sz="23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It helps to store call records, monthly bills, balance maintenance, etc.</a:t>
                      </a:r>
                      <a:endParaRPr sz="2300" u="none" cap="none" strike="noStrike"/>
                    </a:p>
                  </a:txBody>
                  <a:tcPr marT="9525" marB="9525" marR="9525" marL="9525" anchor="ctr"/>
                </a:tc>
              </a:tr>
              <a:tr h="663050">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Finance</a:t>
                      </a:r>
                      <a:endParaRPr sz="23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Helps you to store information related stock, sales, and purchases of stocks and bonds.</a:t>
                      </a:r>
                      <a:endParaRPr sz="2300" u="none" cap="none" strike="noStrike"/>
                    </a:p>
                  </a:txBody>
                  <a:tcPr marT="9525" marB="9525" marR="9525" marL="9525" anchor="ctr"/>
                </a:tc>
              </a:tr>
              <a:tr h="353150">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Sales &amp; Production</a:t>
                      </a:r>
                      <a:endParaRPr sz="23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Use for storing customer, product and sales details.</a:t>
                      </a:r>
                      <a:endParaRPr sz="2300" u="none" cap="none" strike="noStrike"/>
                    </a:p>
                  </a:txBody>
                  <a:tcPr marT="9525" marB="9525" marR="9525" marL="9525" anchor="ctr"/>
                </a:tc>
              </a:tr>
              <a:tr h="707150">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Manufacturing</a:t>
                      </a:r>
                      <a:endParaRPr sz="23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It is used for the data management of the supply chain and for tracking production of items, inventories status.</a:t>
                      </a:r>
                      <a:endParaRPr sz="2300" u="none" cap="none" strike="noStrike"/>
                    </a:p>
                  </a:txBody>
                  <a:tcPr marT="9525" marB="9525" marR="9525" marL="9525" anchor="ctr"/>
                </a:tc>
              </a:tr>
              <a:tr h="663050">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HR Management</a:t>
                      </a:r>
                      <a:endParaRPr sz="23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2300" u="none" cap="none" strike="noStrike"/>
                        <a:t>Detail about employee’s salaries, deduction, generation of paychecks, etc.</a:t>
                      </a:r>
                      <a:endParaRPr sz="2300" u="none" cap="none" strike="noStrike"/>
                    </a:p>
                  </a:txBody>
                  <a:tcPr marT="9525" marB="9525" marR="9525" marL="9525" anchor="ct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500"/>
                                        <p:tgtEl>
                                          <p:spTgt spid="2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838200" y="365125"/>
            <a:ext cx="10515600" cy="868871"/>
          </a:xfrm>
          <a:prstGeom prst="rect">
            <a:avLst/>
          </a:prstGeom>
          <a:noFill/>
          <a:ln>
            <a:noFill/>
          </a:ln>
        </p:spPr>
        <p:txBody>
          <a:bodyPr anchorCtr="0" anchor="ctr" bIns="45700" lIns="91425" spcFirstLastPara="1" rIns="91425" wrap="square" tIns="45700">
            <a:noAutofit/>
          </a:bodyPr>
          <a:lstStyle/>
          <a:p>
            <a:pPr indent="0" lvl="0" marL="0" rtl="0" algn="l">
              <a:lnSpc>
                <a:spcPct val="83333"/>
              </a:lnSpc>
              <a:spcBef>
                <a:spcPts val="0"/>
              </a:spcBef>
              <a:spcAft>
                <a:spcPts val="0"/>
              </a:spcAft>
              <a:buClr>
                <a:srgbClr val="222222"/>
              </a:buClr>
              <a:buSzPts val="3600"/>
              <a:buFont typeface="Times New Roman"/>
              <a:buNone/>
            </a:pPr>
            <a:r>
              <a:rPr b="1" lang="en-IN" sz="3600">
                <a:solidFill>
                  <a:srgbClr val="222222"/>
                </a:solidFill>
                <a:latin typeface="Times New Roman"/>
                <a:ea typeface="Times New Roman"/>
                <a:cs typeface="Times New Roman"/>
                <a:sym typeface="Times New Roman"/>
              </a:rPr>
              <a:t>Applications of Data Warehousing</a:t>
            </a:r>
            <a:endParaRPr b="1" sz="3600">
              <a:latin typeface="Times New Roman"/>
              <a:ea typeface="Times New Roman"/>
              <a:cs typeface="Times New Roman"/>
              <a:sym typeface="Times New Roman"/>
            </a:endParaRPr>
          </a:p>
        </p:txBody>
      </p:sp>
      <p:graphicFrame>
        <p:nvGraphicFramePr>
          <p:cNvPr id="277" name="Google Shape;277;p41"/>
          <p:cNvGraphicFramePr/>
          <p:nvPr/>
        </p:nvGraphicFramePr>
        <p:xfrm>
          <a:off x="602768" y="1105241"/>
          <a:ext cx="3000000" cy="3000000"/>
        </p:xfrm>
        <a:graphic>
          <a:graphicData uri="http://schemas.openxmlformats.org/drawingml/2006/table">
            <a:tbl>
              <a:tblPr bandRow="1" firstCol="1" firstRow="1">
                <a:noFill/>
                <a:tableStyleId>{F0DB9004-5187-4725-96AB-9851361D0CC9}</a:tableStyleId>
              </a:tblPr>
              <a:tblGrid>
                <a:gridCol w="2687475"/>
                <a:gridCol w="8446025"/>
              </a:tblGrid>
              <a:tr h="383050">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Sector</a:t>
                      </a:r>
                      <a:endParaRPr sz="22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Usage</a:t>
                      </a:r>
                      <a:endParaRPr sz="2200" u="none" cap="none" strike="noStrike"/>
                    </a:p>
                  </a:txBody>
                  <a:tcPr marT="9525" marB="9525" marR="9525" marL="9525" anchor="ctr"/>
                </a:tc>
              </a:tr>
              <a:tr h="769650">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Airline</a:t>
                      </a:r>
                      <a:endParaRPr sz="22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It is used for airline system management operations like crew assignment, analysis of route, frequent flyer program discount schemes for passenger, etc.</a:t>
                      </a:r>
                      <a:endParaRPr sz="2200" u="none" cap="none" strike="noStrike"/>
                    </a:p>
                  </a:txBody>
                  <a:tcPr marT="9525" marB="9525" marR="9525" marL="9525" anchor="ctr"/>
                </a:tc>
              </a:tr>
              <a:tr h="769650">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Banking</a:t>
                      </a:r>
                      <a:endParaRPr sz="22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It is used in the banking sector to manage the resources available on the desk effectively.</a:t>
                      </a:r>
                      <a:endParaRPr sz="2200" u="none" cap="none" strike="noStrike"/>
                    </a:p>
                  </a:txBody>
                  <a:tcPr marT="9525" marB="9525" marR="9525" marL="9525" anchor="ctr"/>
                </a:tc>
              </a:tr>
              <a:tr h="1156250">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Healthcare sector</a:t>
                      </a:r>
                      <a:endParaRPr sz="22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Data warehouse used to strategize and predict outcomes, create patient’s treatment reports, etc. Advanced machine learning, big data enable data warehouse systems to  predict illness.</a:t>
                      </a:r>
                      <a:endParaRPr sz="2200" u="none" cap="none" strike="noStrike"/>
                    </a:p>
                  </a:txBody>
                  <a:tcPr marT="9525" marB="9525" marR="9525" marL="9525" anchor="ctr"/>
                </a:tc>
              </a:tr>
              <a:tr h="769650">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Insurance sector</a:t>
                      </a:r>
                      <a:endParaRPr sz="22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Data warehouses are widely used to analyze data patterns, customer trends, and to track market movements quickly.</a:t>
                      </a:r>
                      <a:endParaRPr sz="2200" u="none" cap="none" strike="noStrike"/>
                    </a:p>
                  </a:txBody>
                  <a:tcPr marT="9525" marB="9525" marR="9525" marL="9525" anchor="ctr"/>
                </a:tc>
              </a:tr>
              <a:tr h="769650">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Retain chain</a:t>
                      </a:r>
                      <a:endParaRPr sz="22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It helps you to track items, identify the buying pattern of the customer, promotions and also used for determining pricing policy.</a:t>
                      </a:r>
                      <a:endParaRPr sz="2200" u="none" cap="none" strike="noStrike"/>
                    </a:p>
                  </a:txBody>
                  <a:tcPr marT="9525" marB="9525" marR="9525" marL="9525" anchor="ctr"/>
                </a:tc>
              </a:tr>
              <a:tr h="769650">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Telecommunication</a:t>
                      </a:r>
                      <a:endParaRPr sz="2200" u="none" cap="none" strike="noStrike"/>
                    </a:p>
                  </a:txBody>
                  <a:tcPr marT="9525" marB="9525" marR="9525" marL="9525" anchor="ctr"/>
                </a:tc>
                <a:tc>
                  <a:txBody>
                    <a:bodyPr/>
                    <a:lstStyle/>
                    <a:p>
                      <a:pPr indent="0" lvl="0" marL="0" marR="0" rtl="0" algn="l">
                        <a:lnSpc>
                          <a:spcPct val="107000"/>
                        </a:lnSpc>
                        <a:spcBef>
                          <a:spcPts val="0"/>
                        </a:spcBef>
                        <a:spcAft>
                          <a:spcPts val="0"/>
                        </a:spcAft>
                        <a:buClr>
                          <a:srgbClr val="000000"/>
                        </a:buClr>
                        <a:buSzPts val="2000"/>
                        <a:buFont typeface="Arial"/>
                        <a:buNone/>
                      </a:pPr>
                      <a:r>
                        <a:rPr lang="en-IN" sz="2200" u="none" cap="none" strike="noStrike"/>
                        <a:t>In this sector, data warehouse is used for product promotions, sales decisions and to make distribution decisions.</a:t>
                      </a:r>
                      <a:endParaRPr sz="2200" u="none" cap="none" strike="noStrike"/>
                    </a:p>
                  </a:txBody>
                  <a:tcPr marT="9525" marB="9525" marR="9525" marL="95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 name="Shape 102"/>
        <p:cNvGrpSpPr/>
        <p:nvPr/>
      </p:nvGrpSpPr>
      <p:grpSpPr>
        <a:xfrm>
          <a:off x="0" y="0"/>
          <a:ext cx="0" cy="0"/>
          <a:chOff x="0" y="0"/>
          <a:chExt cx="0" cy="0"/>
        </a:xfrm>
      </p:grpSpPr>
      <p:sp>
        <p:nvSpPr>
          <p:cNvPr id="103" name="Google Shape;103;p15"/>
          <p:cNvSpPr txBox="1"/>
          <p:nvPr/>
        </p:nvSpPr>
        <p:spPr>
          <a:xfrm>
            <a:off x="1524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a:t>
            </a:r>
            <a:endParaRPr b="0" i="0" sz="1800" u="none" cap="none" strike="noStrike">
              <a:solidFill>
                <a:schemeClr val="dk1"/>
              </a:solidFill>
              <a:latin typeface="Calibri"/>
              <a:ea typeface="Calibri"/>
              <a:cs typeface="Calibri"/>
              <a:sym typeface="Calibri"/>
            </a:endParaRPr>
          </a:p>
        </p:txBody>
      </p:sp>
      <p:sp>
        <p:nvSpPr>
          <p:cNvPr id="104" name="Google Shape;104;p15"/>
          <p:cNvSpPr txBox="1"/>
          <p:nvPr/>
        </p:nvSpPr>
        <p:spPr>
          <a:xfrm>
            <a:off x="48006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Data Mining: Concepts and Techniques</a:t>
            </a:r>
            <a:endParaRPr b="0" i="0" sz="1800" u="none" cap="none" strike="noStrike">
              <a:solidFill>
                <a:schemeClr val="dk1"/>
              </a:solidFill>
              <a:latin typeface="Calibri"/>
              <a:ea typeface="Calibri"/>
              <a:cs typeface="Calibri"/>
              <a:sym typeface="Calibri"/>
            </a:endParaRPr>
          </a:p>
        </p:txBody>
      </p:sp>
      <p:sp>
        <p:nvSpPr>
          <p:cNvPr id="105" name="Google Shape;105;p15"/>
          <p:cNvSpPr txBox="1"/>
          <p:nvPr/>
        </p:nvSpPr>
        <p:spPr>
          <a:xfrm>
            <a:off x="8763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chemeClr val="dk1"/>
                </a:solidFill>
                <a:latin typeface="Tahoma"/>
                <a:ea typeface="Tahoma"/>
                <a:cs typeface="Tahoma"/>
                <a:sym typeface="Tahoma"/>
              </a:rPr>
              <a:t>‹#›</a:t>
            </a:fld>
            <a:endParaRPr b="0" i="0" sz="1800" u="none" cap="none" strike="noStrike">
              <a:solidFill>
                <a:schemeClr val="dk1"/>
              </a:solidFill>
              <a:latin typeface="Calibri"/>
              <a:ea typeface="Calibri"/>
              <a:cs typeface="Calibri"/>
              <a:sym typeface="Calibri"/>
            </a:endParaRPr>
          </a:p>
        </p:txBody>
      </p:sp>
      <p:sp>
        <p:nvSpPr>
          <p:cNvPr id="106" name="Google Shape;106;p15"/>
          <p:cNvSpPr txBox="1"/>
          <p:nvPr>
            <p:ph type="title"/>
          </p:nvPr>
        </p:nvSpPr>
        <p:spPr>
          <a:xfrm>
            <a:off x="1905000" y="228600"/>
            <a:ext cx="83820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t/>
            </a:r>
            <a:endParaRPr b="1" sz="3600">
              <a:solidFill>
                <a:schemeClr val="dk2"/>
              </a:solidFill>
              <a:latin typeface="Tahoma"/>
              <a:ea typeface="Tahoma"/>
              <a:cs typeface="Tahoma"/>
              <a:sym typeface="Tahoma"/>
            </a:endParaRPr>
          </a:p>
          <a:p>
            <a:pPr indent="0" lvl="0" marL="0" rtl="0" algn="ctr">
              <a:lnSpc>
                <a:spcPct val="100000"/>
              </a:lnSpc>
              <a:spcBef>
                <a:spcPts val="0"/>
              </a:spcBef>
              <a:spcAft>
                <a:spcPts val="0"/>
              </a:spcAft>
              <a:buClr>
                <a:schemeClr val="dk2"/>
              </a:buClr>
              <a:buSzPts val="3600"/>
              <a:buFont typeface="Tahoma"/>
              <a:buNone/>
            </a:pPr>
            <a:r>
              <a:t/>
            </a:r>
            <a:endParaRPr b="1" sz="3600">
              <a:solidFill>
                <a:schemeClr val="dk2"/>
              </a:solidFill>
              <a:latin typeface="Tahoma"/>
              <a:ea typeface="Tahoma"/>
              <a:cs typeface="Tahoma"/>
              <a:sym typeface="Tahoma"/>
            </a:endParaRPr>
          </a:p>
          <a:p>
            <a:pPr indent="0" lvl="0" marL="0" rtl="0" algn="l">
              <a:lnSpc>
                <a:spcPct val="100000"/>
              </a:lnSpc>
              <a:spcBef>
                <a:spcPts val="0"/>
              </a:spcBef>
              <a:spcAft>
                <a:spcPts val="0"/>
              </a:spcAft>
              <a:buClr>
                <a:schemeClr val="dk2"/>
              </a:buClr>
              <a:buSzPts val="3600"/>
              <a:buFont typeface="Tahoma"/>
              <a:buNone/>
            </a:pPr>
            <a:r>
              <a:rPr b="1" lang="en-IN" sz="3600">
                <a:latin typeface="Tahoma"/>
                <a:ea typeface="Tahoma"/>
                <a:cs typeface="Tahoma"/>
                <a:sym typeface="Tahoma"/>
              </a:rPr>
              <a:t>What is Data Warehouse?</a:t>
            </a:r>
            <a:endParaRPr b="1" sz="3600">
              <a:latin typeface="Tahoma"/>
              <a:ea typeface="Tahoma"/>
              <a:cs typeface="Tahoma"/>
              <a:sym typeface="Tahoma"/>
            </a:endParaRPr>
          </a:p>
          <a:p>
            <a:pPr indent="0" lvl="0" marL="0" rtl="0" algn="ctr">
              <a:lnSpc>
                <a:spcPct val="100000"/>
              </a:lnSpc>
              <a:spcBef>
                <a:spcPts val="0"/>
              </a:spcBef>
              <a:spcAft>
                <a:spcPts val="0"/>
              </a:spcAft>
              <a:buClr>
                <a:schemeClr val="dk2"/>
              </a:buClr>
              <a:buSzPts val="3600"/>
              <a:buFont typeface="Tahoma"/>
              <a:buNone/>
            </a:pPr>
            <a:r>
              <a:t/>
            </a:r>
            <a:endParaRPr b="1" sz="3600">
              <a:solidFill>
                <a:schemeClr val="dk2"/>
              </a:solidFill>
              <a:latin typeface="Tahoma"/>
              <a:ea typeface="Tahoma"/>
              <a:cs typeface="Tahoma"/>
              <a:sym typeface="Tahoma"/>
            </a:endParaRPr>
          </a:p>
        </p:txBody>
      </p:sp>
      <p:sp>
        <p:nvSpPr>
          <p:cNvPr id="107" name="Google Shape;107;p15"/>
          <p:cNvSpPr txBox="1"/>
          <p:nvPr>
            <p:ph idx="1" type="body"/>
          </p:nvPr>
        </p:nvSpPr>
        <p:spPr>
          <a:xfrm>
            <a:off x="137150" y="628625"/>
            <a:ext cx="12054900" cy="5257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folHlink"/>
              </a:buClr>
              <a:buSzPts val="1800"/>
              <a:buFont typeface="Noto Sans Symbols"/>
              <a:buChar char="▪"/>
            </a:pPr>
            <a:r>
              <a:rPr i="0" lang="en-IN" sz="2600">
                <a:solidFill>
                  <a:srgbClr val="323E48"/>
                </a:solidFill>
                <a:latin typeface="Times New Roman"/>
                <a:ea typeface="Times New Roman"/>
                <a:cs typeface="Times New Roman"/>
                <a:sym typeface="Times New Roman"/>
              </a:rPr>
              <a:t> A data warehouse is a large collection of business data used to help an organization make decisions.</a:t>
            </a:r>
            <a:endParaRPr b="1" sz="26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800"/>
              <a:buNone/>
            </a:pPr>
            <a:r>
              <a:t/>
            </a:r>
            <a:endParaRPr sz="2600">
              <a:solidFill>
                <a:srgbClr val="323E48"/>
              </a:solidFill>
              <a:latin typeface="Times New Roman"/>
              <a:ea typeface="Times New Roman"/>
              <a:cs typeface="Times New Roman"/>
              <a:sym typeface="Times New Roman"/>
            </a:endParaRPr>
          </a:p>
          <a:p>
            <a:pPr indent="-228600" lvl="0" marL="228600" rtl="0" algn="l">
              <a:lnSpc>
                <a:spcPct val="100000"/>
              </a:lnSpc>
              <a:spcBef>
                <a:spcPts val="0"/>
              </a:spcBef>
              <a:spcAft>
                <a:spcPts val="0"/>
              </a:spcAft>
              <a:buClr>
                <a:schemeClr val="folHlink"/>
              </a:buClr>
              <a:buSzPts val="1800"/>
              <a:buFont typeface="Noto Sans Symbols"/>
              <a:buChar char="▪"/>
            </a:pPr>
            <a:r>
              <a:rPr lang="en-IN" sz="2600">
                <a:solidFill>
                  <a:srgbClr val="202122"/>
                </a:solidFill>
                <a:latin typeface="Times New Roman"/>
                <a:ea typeface="Times New Roman"/>
                <a:cs typeface="Times New Roman"/>
                <a:sym typeface="Times New Roman"/>
              </a:rPr>
              <a:t>A </a:t>
            </a:r>
            <a:r>
              <a:rPr b="0" i="0" lang="en-IN" sz="2600">
                <a:solidFill>
                  <a:srgbClr val="202122"/>
                </a:solidFill>
                <a:latin typeface="Times New Roman"/>
                <a:ea typeface="Times New Roman"/>
                <a:cs typeface="Times New Roman"/>
                <a:sym typeface="Times New Roman"/>
              </a:rPr>
              <a:t>system used for</a:t>
            </a:r>
            <a:r>
              <a:rPr b="1" i="0" lang="en-IN" sz="2600">
                <a:latin typeface="Times New Roman"/>
                <a:ea typeface="Times New Roman"/>
                <a:cs typeface="Times New Roman"/>
                <a:sym typeface="Times New Roman"/>
              </a:rPr>
              <a:t> </a:t>
            </a:r>
            <a:r>
              <a:rPr b="1" i="0" lang="en-IN" sz="2600" strike="noStrike">
                <a:solidFill>
                  <a:schemeClr val="hlink"/>
                </a:solidFill>
                <a:uFill>
                  <a:noFill/>
                </a:uFill>
                <a:latin typeface="Times New Roman"/>
                <a:ea typeface="Times New Roman"/>
                <a:cs typeface="Times New Roman"/>
                <a:sym typeface="Times New Roman"/>
                <a:hlinkClick r:id="rId3"/>
              </a:rPr>
              <a:t>reporting</a:t>
            </a:r>
            <a:r>
              <a:rPr b="0" i="0" lang="en-IN" sz="2600">
                <a:latin typeface="Times New Roman"/>
                <a:ea typeface="Times New Roman"/>
                <a:cs typeface="Times New Roman"/>
                <a:sym typeface="Times New Roman"/>
              </a:rPr>
              <a:t> and </a:t>
            </a:r>
            <a:r>
              <a:rPr b="1" i="0" lang="en-IN" sz="2600">
                <a:solidFill>
                  <a:schemeClr val="accent1"/>
                </a:solidFill>
                <a:latin typeface="Times New Roman"/>
                <a:ea typeface="Times New Roman"/>
                <a:cs typeface="Times New Roman"/>
                <a:sym typeface="Times New Roman"/>
              </a:rPr>
              <a:t>data analysis</a:t>
            </a:r>
            <a:r>
              <a:rPr b="0" i="0" lang="en-IN" sz="2600">
                <a:solidFill>
                  <a:schemeClr val="accent1"/>
                </a:solidFill>
                <a:latin typeface="Times New Roman"/>
                <a:ea typeface="Times New Roman"/>
                <a:cs typeface="Times New Roman"/>
                <a:sym typeface="Times New Roman"/>
              </a:rPr>
              <a:t> </a:t>
            </a:r>
            <a:r>
              <a:rPr lang="en-IN" sz="2600">
                <a:solidFill>
                  <a:srgbClr val="323E48"/>
                </a:solidFill>
                <a:latin typeface="Times New Roman"/>
                <a:ea typeface="Times New Roman"/>
                <a:cs typeface="Times New Roman"/>
                <a:sym typeface="Times New Roman"/>
              </a:rPr>
              <a:t>---</a:t>
            </a:r>
            <a:r>
              <a:rPr lang="en-IN" sz="2600">
                <a:latin typeface="Times New Roman"/>
                <a:ea typeface="Times New Roman"/>
                <a:cs typeface="Times New Roman"/>
                <a:sym typeface="Times New Roman"/>
              </a:rPr>
              <a:t>a core component of </a:t>
            </a:r>
            <a:r>
              <a:rPr b="1" lang="en-IN" sz="2600">
                <a:solidFill>
                  <a:schemeClr val="hlink"/>
                </a:solidFill>
                <a:uFill>
                  <a:noFill/>
                </a:uFill>
                <a:latin typeface="Times New Roman"/>
                <a:ea typeface="Times New Roman"/>
                <a:cs typeface="Times New Roman"/>
                <a:sym typeface="Times New Roman"/>
                <a:hlinkClick r:id="rId4"/>
              </a:rPr>
              <a:t>business intelligence</a:t>
            </a:r>
            <a:r>
              <a:rPr b="1" lang="en-IN" sz="2600">
                <a:latin typeface="Times New Roman"/>
                <a:ea typeface="Times New Roman"/>
                <a:cs typeface="Times New Roman"/>
                <a:sym typeface="Times New Roman"/>
              </a:rPr>
              <a:t>.</a:t>
            </a:r>
            <a:endParaRPr sz="26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800"/>
              <a:buNone/>
            </a:pPr>
            <a:r>
              <a:t/>
            </a:r>
            <a:endParaRPr sz="2600">
              <a:latin typeface="Times New Roman"/>
              <a:ea typeface="Times New Roman"/>
              <a:cs typeface="Times New Roman"/>
              <a:sym typeface="Times New Roman"/>
            </a:endParaRPr>
          </a:p>
          <a:p>
            <a:pPr indent="-228600" lvl="0" marL="228600" rtl="0" algn="l">
              <a:lnSpc>
                <a:spcPct val="100000"/>
              </a:lnSpc>
              <a:spcBef>
                <a:spcPts val="0"/>
              </a:spcBef>
              <a:spcAft>
                <a:spcPts val="0"/>
              </a:spcAft>
              <a:buClr>
                <a:schemeClr val="folHlink"/>
              </a:buClr>
              <a:buSzPts val="1800"/>
              <a:buFont typeface="Noto Sans Symbols"/>
              <a:buChar char="▪"/>
            </a:pPr>
            <a:r>
              <a:rPr b="0" i="0" lang="en-IN" sz="2600">
                <a:solidFill>
                  <a:srgbClr val="202122"/>
                </a:solidFill>
                <a:latin typeface="Times New Roman"/>
                <a:ea typeface="Times New Roman"/>
                <a:cs typeface="Times New Roman"/>
                <a:sym typeface="Times New Roman"/>
              </a:rPr>
              <a:t> DWs are central repositories of integrated data from one or more disparate sources. They store current and historical data in one single place</a:t>
            </a:r>
            <a:r>
              <a:rPr b="0" baseline="30000" i="0" lang="en-IN" sz="2600">
                <a:solidFill>
                  <a:srgbClr val="0645AD"/>
                </a:solidFill>
                <a:latin typeface="Times New Roman"/>
                <a:ea typeface="Times New Roman"/>
                <a:cs typeface="Times New Roman"/>
                <a:sym typeface="Times New Roman"/>
              </a:rPr>
              <a:t> </a:t>
            </a:r>
            <a:r>
              <a:rPr lang="en-IN" sz="2600">
                <a:solidFill>
                  <a:srgbClr val="202122"/>
                </a:solidFill>
                <a:latin typeface="Times New Roman"/>
                <a:ea typeface="Times New Roman"/>
                <a:cs typeface="Times New Roman"/>
                <a:sym typeface="Times New Roman"/>
              </a:rPr>
              <a:t>.</a:t>
            </a:r>
            <a:endParaRPr sz="2600">
              <a:solidFill>
                <a:srgbClr val="202122"/>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800"/>
              <a:buNone/>
            </a:pPr>
            <a:r>
              <a:t/>
            </a:r>
            <a:endParaRPr sz="2600">
              <a:solidFill>
                <a:srgbClr val="202122"/>
              </a:solidFill>
              <a:latin typeface="Times New Roman"/>
              <a:ea typeface="Times New Roman"/>
              <a:cs typeface="Times New Roman"/>
              <a:sym typeface="Times New Roman"/>
            </a:endParaRPr>
          </a:p>
          <a:p>
            <a:pPr indent="-228600" lvl="0" marL="228600" rtl="0" algn="l">
              <a:lnSpc>
                <a:spcPct val="100000"/>
              </a:lnSpc>
              <a:spcBef>
                <a:spcPts val="0"/>
              </a:spcBef>
              <a:spcAft>
                <a:spcPts val="0"/>
              </a:spcAft>
              <a:buClr>
                <a:srgbClr val="202122"/>
              </a:buClr>
              <a:buSzPts val="2600"/>
              <a:buFont typeface="Times New Roman"/>
              <a:buChar char="▪"/>
            </a:pPr>
            <a:r>
              <a:rPr lang="en-IN" sz="2600">
                <a:solidFill>
                  <a:srgbClr val="202122"/>
                </a:solidFill>
                <a:latin typeface="Times New Roman"/>
                <a:ea typeface="Times New Roman"/>
                <a:cs typeface="Times New Roman"/>
                <a:sym typeface="Times New Roman"/>
              </a:rPr>
              <a:t>According to William H. Inmon, a leading architect in the construction of data warehouse systems, “A data warehouse is a </a:t>
            </a:r>
            <a:r>
              <a:rPr b="1" lang="en-IN" sz="2600">
                <a:solidFill>
                  <a:srgbClr val="202122"/>
                </a:solidFill>
                <a:latin typeface="Times New Roman"/>
                <a:ea typeface="Times New Roman"/>
                <a:cs typeface="Times New Roman"/>
                <a:sym typeface="Times New Roman"/>
              </a:rPr>
              <a:t>subject-oriented, integrated, time-variant, and nonvolatile</a:t>
            </a:r>
            <a:r>
              <a:rPr lang="en-IN" sz="2600">
                <a:solidFill>
                  <a:srgbClr val="202122"/>
                </a:solidFill>
                <a:latin typeface="Times New Roman"/>
                <a:ea typeface="Times New Roman"/>
                <a:cs typeface="Times New Roman"/>
                <a:sym typeface="Times New Roman"/>
              </a:rPr>
              <a:t> collection of data in support of management’s decision making process”</a:t>
            </a:r>
            <a:endParaRPr sz="2600">
              <a:solidFill>
                <a:srgbClr val="202122"/>
              </a:solidFill>
              <a:latin typeface="Times New Roman"/>
              <a:ea typeface="Times New Roman"/>
              <a:cs typeface="Times New Roman"/>
              <a:sym typeface="Times New Roman"/>
            </a:endParaRPr>
          </a:p>
          <a:p>
            <a:pPr indent="0" lvl="0" marL="228600" rtl="0" algn="l">
              <a:lnSpc>
                <a:spcPct val="100000"/>
              </a:lnSpc>
              <a:spcBef>
                <a:spcPts val="0"/>
              </a:spcBef>
              <a:spcAft>
                <a:spcPts val="0"/>
              </a:spcAft>
              <a:buSzPts val="1800"/>
              <a:buNone/>
            </a:pPr>
            <a:r>
              <a:t/>
            </a:r>
            <a:endParaRPr sz="2600">
              <a:solidFill>
                <a:srgbClr val="202122"/>
              </a:solidFill>
              <a:latin typeface="Times New Roman"/>
              <a:ea typeface="Times New Roman"/>
              <a:cs typeface="Times New Roman"/>
              <a:sym typeface="Times New Roman"/>
            </a:endParaRPr>
          </a:p>
          <a:p>
            <a:pPr indent="0" lvl="0" marL="228600" rtl="0" algn="l">
              <a:lnSpc>
                <a:spcPct val="100000"/>
              </a:lnSpc>
              <a:spcBef>
                <a:spcPts val="0"/>
              </a:spcBef>
              <a:spcAft>
                <a:spcPts val="0"/>
              </a:spcAft>
              <a:buSzPts val="1800"/>
              <a:buNone/>
            </a:pPr>
            <a:r>
              <a:t/>
            </a:r>
            <a:endParaRPr sz="2600">
              <a:solidFill>
                <a:srgbClr val="202122"/>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22222"/>
              </a:buClr>
              <a:buSzPts val="3600"/>
              <a:buFont typeface="Times New Roman"/>
              <a:buNone/>
            </a:pPr>
            <a:r>
              <a:rPr b="1" lang="en-IN" sz="3600">
                <a:solidFill>
                  <a:srgbClr val="222222"/>
                </a:solidFill>
                <a:latin typeface="Times New Roman"/>
                <a:ea typeface="Times New Roman"/>
                <a:cs typeface="Times New Roman"/>
                <a:sym typeface="Times New Roman"/>
              </a:rPr>
              <a:t>Disadvantages of Database</a:t>
            </a:r>
            <a:br>
              <a:rPr lang="en-IN"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283" name="Google Shape;283;p42"/>
          <p:cNvSpPr txBox="1"/>
          <p:nvPr>
            <p:ph idx="1" type="body"/>
          </p:nvPr>
        </p:nvSpPr>
        <p:spPr>
          <a:xfrm>
            <a:off x="136075" y="1253325"/>
            <a:ext cx="11797500" cy="5142000"/>
          </a:xfrm>
          <a:prstGeom prst="rect">
            <a:avLst/>
          </a:prstGeom>
          <a:noFill/>
          <a:ln>
            <a:noFill/>
          </a:ln>
        </p:spPr>
        <p:txBody>
          <a:bodyPr anchorCtr="0" anchor="t" bIns="45700" lIns="91425" spcFirstLastPara="1" rIns="91425" wrap="square" tIns="45700">
            <a:noAutofit/>
          </a:bodyPr>
          <a:lstStyle/>
          <a:p>
            <a:pPr indent="-342900" lvl="0" marL="342900" rtl="0" algn="l">
              <a:lnSpc>
                <a:spcPct val="107000"/>
              </a:lnSpc>
              <a:spcBef>
                <a:spcPts val="0"/>
              </a:spcBef>
              <a:spcAft>
                <a:spcPts val="0"/>
              </a:spcAft>
              <a:buClr>
                <a:srgbClr val="222222"/>
              </a:buClr>
              <a:buSzPts val="1600"/>
              <a:buFont typeface="Calibri"/>
              <a:buChar char="∙"/>
            </a:pPr>
            <a:r>
              <a:rPr lang="en-IN" sz="2600">
                <a:solidFill>
                  <a:srgbClr val="222222"/>
                </a:solidFill>
              </a:rPr>
              <a:t>Cost of Hardware and Software of an implementing Database system is high which can increase the budget of your organization.</a:t>
            </a:r>
            <a:endParaRPr sz="2600">
              <a:solidFill>
                <a:srgbClr val="222222"/>
              </a:solidFill>
            </a:endParaRPr>
          </a:p>
          <a:p>
            <a:pPr indent="-342900" lvl="0" marL="342900" rtl="0" algn="l">
              <a:lnSpc>
                <a:spcPct val="107000"/>
              </a:lnSpc>
              <a:spcBef>
                <a:spcPts val="1800"/>
              </a:spcBef>
              <a:spcAft>
                <a:spcPts val="0"/>
              </a:spcAft>
              <a:buClr>
                <a:srgbClr val="222222"/>
              </a:buClr>
              <a:buSzPts val="1600"/>
              <a:buFont typeface="Calibri"/>
              <a:buChar char="∙"/>
            </a:pPr>
            <a:r>
              <a:rPr lang="en-IN" sz="2600">
                <a:solidFill>
                  <a:srgbClr val="222222"/>
                </a:solidFill>
              </a:rPr>
              <a:t>Many DBMS systems are often complex systems, so the training for users to use the DBMS is required.</a:t>
            </a:r>
            <a:endParaRPr sz="2600">
              <a:solidFill>
                <a:srgbClr val="222222"/>
              </a:solidFill>
            </a:endParaRPr>
          </a:p>
          <a:p>
            <a:pPr indent="-342900" lvl="0" marL="342900" rtl="0" algn="l">
              <a:lnSpc>
                <a:spcPct val="107000"/>
              </a:lnSpc>
              <a:spcBef>
                <a:spcPts val="1800"/>
              </a:spcBef>
              <a:spcAft>
                <a:spcPts val="0"/>
              </a:spcAft>
              <a:buClr>
                <a:srgbClr val="222222"/>
              </a:buClr>
              <a:buSzPts val="1600"/>
              <a:buFont typeface="Calibri"/>
              <a:buChar char="∙"/>
            </a:pPr>
            <a:r>
              <a:rPr lang="en-IN" sz="2600">
                <a:solidFill>
                  <a:srgbClr val="222222"/>
                </a:solidFill>
              </a:rPr>
              <a:t>DBMS can’t perform sophisticated calculations</a:t>
            </a:r>
            <a:endParaRPr sz="2600">
              <a:solidFill>
                <a:srgbClr val="222222"/>
              </a:solidFill>
            </a:endParaRPr>
          </a:p>
          <a:p>
            <a:pPr indent="-342900" lvl="0" marL="342900" rtl="0" algn="l">
              <a:lnSpc>
                <a:spcPct val="107000"/>
              </a:lnSpc>
              <a:spcBef>
                <a:spcPts val="1800"/>
              </a:spcBef>
              <a:spcAft>
                <a:spcPts val="0"/>
              </a:spcAft>
              <a:buClr>
                <a:srgbClr val="222222"/>
              </a:buClr>
              <a:buSzPts val="1600"/>
              <a:buFont typeface="Calibri"/>
              <a:buChar char="∙"/>
            </a:pPr>
            <a:r>
              <a:rPr lang="en-IN" sz="2600">
                <a:solidFill>
                  <a:srgbClr val="222222"/>
                </a:solidFill>
              </a:rPr>
              <a:t>Issues regarding compatibility with systems which is already in place</a:t>
            </a:r>
            <a:endParaRPr sz="2600">
              <a:solidFill>
                <a:srgbClr val="222222"/>
              </a:solidFill>
            </a:endParaRPr>
          </a:p>
          <a:p>
            <a:pPr indent="-342900" lvl="0" marL="342900" rtl="0" algn="l">
              <a:lnSpc>
                <a:spcPct val="107000"/>
              </a:lnSpc>
              <a:spcBef>
                <a:spcPts val="1800"/>
              </a:spcBef>
              <a:spcAft>
                <a:spcPts val="0"/>
              </a:spcAft>
              <a:buClr>
                <a:srgbClr val="222222"/>
              </a:buClr>
              <a:buSzPts val="1600"/>
              <a:buFont typeface="Calibri"/>
              <a:buChar char="∙"/>
            </a:pPr>
            <a:r>
              <a:rPr lang="en-IN" sz="2600">
                <a:solidFill>
                  <a:srgbClr val="222222"/>
                </a:solidFill>
              </a:rPr>
              <a:t>Data owners may lose control over their data raising security, ownership, and privacy issues.</a:t>
            </a:r>
            <a:endParaRPr sz="2600">
              <a:solidFill>
                <a:srgbClr val="222222"/>
              </a:solidFill>
            </a:endParaRPr>
          </a:p>
          <a:p>
            <a:pPr indent="-101600" lvl="0" marL="228600" rtl="0" algn="l">
              <a:lnSpc>
                <a:spcPct val="90000"/>
              </a:lnSpc>
              <a:spcBef>
                <a:spcPts val="1800"/>
              </a:spcBef>
              <a:spcAft>
                <a:spcPts val="0"/>
              </a:spcAft>
              <a:buClr>
                <a:schemeClr val="dk1"/>
              </a:buClr>
              <a:buSzPts val="2000"/>
              <a:buNone/>
            </a:pPr>
            <a:r>
              <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 calcmode="lin" valueType="num">
                                      <p:cBhvr additive="base">
                                        <p:cTn dur="500"/>
                                        <p:tgtEl>
                                          <p:spTgt spid="28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anim calcmode="lin" valueType="num">
                                      <p:cBhvr additive="base">
                                        <p:cTn dur="500"/>
                                        <p:tgtEl>
                                          <p:spTgt spid="28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xEl>
                                              <p:pRg end="2" st="2"/>
                                            </p:txEl>
                                          </p:spTgt>
                                        </p:tgtEl>
                                        <p:attrNameLst>
                                          <p:attrName>style.visibility</p:attrName>
                                        </p:attrNameLst>
                                      </p:cBhvr>
                                      <p:to>
                                        <p:strVal val="visible"/>
                                      </p:to>
                                    </p:set>
                                    <p:anim calcmode="lin" valueType="num">
                                      <p:cBhvr additive="base">
                                        <p:cTn dur="500"/>
                                        <p:tgtEl>
                                          <p:spTgt spid="28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xEl>
                                              <p:pRg end="3" st="3"/>
                                            </p:txEl>
                                          </p:spTgt>
                                        </p:tgtEl>
                                        <p:attrNameLst>
                                          <p:attrName>style.visibility</p:attrName>
                                        </p:attrNameLst>
                                      </p:cBhvr>
                                      <p:to>
                                        <p:strVal val="visible"/>
                                      </p:to>
                                    </p:set>
                                    <p:anim calcmode="lin" valueType="num">
                                      <p:cBhvr additive="base">
                                        <p:cTn dur="500"/>
                                        <p:tgtEl>
                                          <p:spTgt spid="28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xEl>
                                              <p:pRg end="4" st="4"/>
                                            </p:txEl>
                                          </p:spTgt>
                                        </p:tgtEl>
                                        <p:attrNameLst>
                                          <p:attrName>style.visibility</p:attrName>
                                        </p:attrNameLst>
                                      </p:cBhvr>
                                      <p:to>
                                        <p:strVal val="visible"/>
                                      </p:to>
                                    </p:set>
                                    <p:anim calcmode="lin" valueType="num">
                                      <p:cBhvr additive="base">
                                        <p:cTn dur="500"/>
                                        <p:tgtEl>
                                          <p:spTgt spid="28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xEl>
                                              <p:pRg end="5" st="5"/>
                                            </p:txEl>
                                          </p:spTgt>
                                        </p:tgtEl>
                                        <p:attrNameLst>
                                          <p:attrName>style.visibility</p:attrName>
                                        </p:attrNameLst>
                                      </p:cBhvr>
                                      <p:to>
                                        <p:strVal val="visible"/>
                                      </p:to>
                                    </p:set>
                                    <p:anim calcmode="lin" valueType="num">
                                      <p:cBhvr additive="base">
                                        <p:cTn dur="500"/>
                                        <p:tgtEl>
                                          <p:spTgt spid="28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838200" y="1365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22222"/>
              </a:buClr>
              <a:buSzPts val="3600"/>
              <a:buFont typeface="Times New Roman"/>
              <a:buNone/>
            </a:pPr>
            <a:r>
              <a:rPr b="1" lang="en-IN" sz="3600">
                <a:solidFill>
                  <a:srgbClr val="222222"/>
                </a:solidFill>
                <a:latin typeface="Times New Roman"/>
                <a:ea typeface="Times New Roman"/>
                <a:cs typeface="Times New Roman"/>
                <a:sym typeface="Times New Roman"/>
              </a:rPr>
              <a:t>Disadvantages of Data Warehouse</a:t>
            </a:r>
            <a:br>
              <a:rPr lang="en-IN" sz="3600">
                <a:latin typeface="Times New Roman"/>
                <a:ea typeface="Times New Roman"/>
                <a:cs typeface="Times New Roman"/>
                <a:sym typeface="Times New Roman"/>
              </a:rPr>
            </a:br>
            <a:br>
              <a:rPr lang="en-IN"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289" name="Google Shape;289;p43"/>
          <p:cNvSpPr txBox="1"/>
          <p:nvPr>
            <p:ph idx="1" type="body"/>
          </p:nvPr>
        </p:nvSpPr>
        <p:spPr>
          <a:xfrm>
            <a:off x="483100" y="605250"/>
            <a:ext cx="11858700" cy="5885400"/>
          </a:xfrm>
          <a:prstGeom prst="rect">
            <a:avLst/>
          </a:prstGeom>
          <a:noFill/>
          <a:ln>
            <a:noFill/>
          </a:ln>
        </p:spPr>
        <p:txBody>
          <a:bodyPr anchorCtr="0" anchor="t" bIns="45700" lIns="91425" spcFirstLastPara="1" rIns="91425" wrap="square" tIns="45700">
            <a:noAutofit/>
          </a:bodyPr>
          <a:lstStyle/>
          <a:p>
            <a:pPr indent="-342900" lvl="0" marL="342900" rtl="0" algn="l">
              <a:lnSpc>
                <a:spcPct val="107000"/>
              </a:lnSpc>
              <a:spcBef>
                <a:spcPts val="1800"/>
              </a:spcBef>
              <a:spcAft>
                <a:spcPts val="0"/>
              </a:spcAft>
              <a:buClr>
                <a:srgbClr val="222222"/>
              </a:buClr>
              <a:buSzPts val="2400"/>
              <a:buFont typeface="Noto Sans Symbols"/>
              <a:buChar char="∙"/>
            </a:pPr>
            <a:r>
              <a:rPr lang="en-IN" sz="2400">
                <a:solidFill>
                  <a:srgbClr val="222222"/>
                </a:solidFill>
                <a:latin typeface="Times New Roman"/>
                <a:ea typeface="Times New Roman"/>
                <a:cs typeface="Times New Roman"/>
                <a:sym typeface="Times New Roman"/>
              </a:rPr>
              <a:t>Creation and Implementation of Data Warehouse is surely time confusing affair.</a:t>
            </a:r>
            <a:endParaRPr sz="2400">
              <a:solidFill>
                <a:srgbClr val="222222"/>
              </a:solidFill>
              <a:latin typeface="Times New Roman"/>
              <a:ea typeface="Times New Roman"/>
              <a:cs typeface="Times New Roman"/>
              <a:sym typeface="Times New Roman"/>
            </a:endParaRPr>
          </a:p>
          <a:p>
            <a:pPr indent="-342900" lvl="0" marL="342900" rtl="0" algn="l">
              <a:lnSpc>
                <a:spcPct val="107000"/>
              </a:lnSpc>
              <a:spcBef>
                <a:spcPts val="1800"/>
              </a:spcBef>
              <a:spcAft>
                <a:spcPts val="0"/>
              </a:spcAft>
              <a:buClr>
                <a:srgbClr val="222222"/>
              </a:buClr>
              <a:buSzPts val="2400"/>
              <a:buFont typeface="Noto Sans Symbols"/>
              <a:buChar char="∙"/>
            </a:pPr>
            <a:r>
              <a:rPr lang="en-IN" sz="2400">
                <a:solidFill>
                  <a:srgbClr val="222222"/>
                </a:solidFill>
                <a:latin typeface="Times New Roman"/>
                <a:ea typeface="Times New Roman"/>
                <a:cs typeface="Times New Roman"/>
                <a:sym typeface="Times New Roman"/>
              </a:rPr>
              <a:t>Data Warehouse can be outdated relatively quickly</a:t>
            </a:r>
            <a:endParaRPr sz="2400">
              <a:solidFill>
                <a:srgbClr val="222222"/>
              </a:solidFill>
              <a:latin typeface="Times New Roman"/>
              <a:ea typeface="Times New Roman"/>
              <a:cs typeface="Times New Roman"/>
              <a:sym typeface="Times New Roman"/>
            </a:endParaRPr>
          </a:p>
          <a:p>
            <a:pPr indent="-342900" lvl="0" marL="342900" rtl="0" algn="l">
              <a:lnSpc>
                <a:spcPct val="107000"/>
              </a:lnSpc>
              <a:spcBef>
                <a:spcPts val="1800"/>
              </a:spcBef>
              <a:spcAft>
                <a:spcPts val="0"/>
              </a:spcAft>
              <a:buClr>
                <a:srgbClr val="222222"/>
              </a:buClr>
              <a:buSzPts val="2400"/>
              <a:buFont typeface="Noto Sans Symbols"/>
              <a:buChar char="∙"/>
            </a:pPr>
            <a:r>
              <a:rPr lang="en-IN" sz="2400">
                <a:solidFill>
                  <a:srgbClr val="222222"/>
                </a:solidFill>
                <a:latin typeface="Times New Roman"/>
                <a:ea typeface="Times New Roman"/>
                <a:cs typeface="Times New Roman"/>
                <a:sym typeface="Times New Roman"/>
              </a:rPr>
              <a:t>Adding new data sources takes time, and it is associated with high cost.</a:t>
            </a:r>
            <a:endParaRPr sz="2400">
              <a:solidFill>
                <a:srgbClr val="222222"/>
              </a:solidFill>
              <a:latin typeface="Times New Roman"/>
              <a:ea typeface="Times New Roman"/>
              <a:cs typeface="Times New Roman"/>
              <a:sym typeface="Times New Roman"/>
            </a:endParaRPr>
          </a:p>
          <a:p>
            <a:pPr indent="-342900" lvl="0" marL="342900" rtl="0" algn="l">
              <a:lnSpc>
                <a:spcPct val="107000"/>
              </a:lnSpc>
              <a:spcBef>
                <a:spcPts val="1800"/>
              </a:spcBef>
              <a:spcAft>
                <a:spcPts val="0"/>
              </a:spcAft>
              <a:buClr>
                <a:srgbClr val="222222"/>
              </a:buClr>
              <a:buSzPts val="2400"/>
              <a:buFont typeface="Noto Sans Symbols"/>
              <a:buChar char="∙"/>
            </a:pPr>
            <a:r>
              <a:rPr lang="en-IN" sz="2400">
                <a:solidFill>
                  <a:srgbClr val="222222"/>
                </a:solidFill>
                <a:latin typeface="Times New Roman"/>
                <a:ea typeface="Times New Roman"/>
                <a:cs typeface="Times New Roman"/>
                <a:sym typeface="Times New Roman"/>
              </a:rPr>
              <a:t>Sometimes problems associated with the data warehouse may be undetected for many years.</a:t>
            </a:r>
            <a:endParaRPr sz="2400">
              <a:solidFill>
                <a:srgbClr val="222222"/>
              </a:solidFill>
              <a:latin typeface="Times New Roman"/>
              <a:ea typeface="Times New Roman"/>
              <a:cs typeface="Times New Roman"/>
              <a:sym typeface="Times New Roman"/>
            </a:endParaRPr>
          </a:p>
          <a:p>
            <a:pPr indent="-342900" lvl="0" marL="342900" rtl="0" algn="l">
              <a:lnSpc>
                <a:spcPct val="107000"/>
              </a:lnSpc>
              <a:spcBef>
                <a:spcPts val="1800"/>
              </a:spcBef>
              <a:spcAft>
                <a:spcPts val="0"/>
              </a:spcAft>
              <a:buClr>
                <a:srgbClr val="222222"/>
              </a:buClr>
              <a:buSzPts val="2400"/>
              <a:buFont typeface="Noto Sans Symbols"/>
              <a:buChar char="∙"/>
            </a:pPr>
            <a:r>
              <a:rPr lang="en-IN" sz="2400">
                <a:solidFill>
                  <a:srgbClr val="222222"/>
                </a:solidFill>
                <a:latin typeface="Times New Roman"/>
                <a:ea typeface="Times New Roman"/>
                <a:cs typeface="Times New Roman"/>
                <a:sym typeface="Times New Roman"/>
              </a:rPr>
              <a:t>Data warehouses are high maintenance systems. Extracting, loading, and cleaning data could be time-consuming.</a:t>
            </a:r>
            <a:endParaRPr sz="2400">
              <a:solidFill>
                <a:srgbClr val="222222"/>
              </a:solidFill>
              <a:latin typeface="Times New Roman"/>
              <a:ea typeface="Times New Roman"/>
              <a:cs typeface="Times New Roman"/>
              <a:sym typeface="Times New Roman"/>
            </a:endParaRPr>
          </a:p>
          <a:p>
            <a:pPr indent="-342900" lvl="0" marL="342900" rtl="0" algn="l">
              <a:lnSpc>
                <a:spcPct val="107000"/>
              </a:lnSpc>
              <a:spcBef>
                <a:spcPts val="1800"/>
              </a:spcBef>
              <a:spcAft>
                <a:spcPts val="0"/>
              </a:spcAft>
              <a:buClr>
                <a:srgbClr val="222222"/>
              </a:buClr>
              <a:buSzPts val="2400"/>
              <a:buFont typeface="Noto Sans Symbols"/>
              <a:buChar char="∙"/>
            </a:pPr>
            <a:r>
              <a:rPr lang="en-IN" sz="2400">
                <a:solidFill>
                  <a:srgbClr val="222222"/>
                </a:solidFill>
                <a:latin typeface="Times New Roman"/>
                <a:ea typeface="Times New Roman"/>
                <a:cs typeface="Times New Roman"/>
                <a:sym typeface="Times New Roman"/>
              </a:rPr>
              <a:t>The data warehouse may look simple, but actually, it is too complicated for the average users. You need to provide training to end-users, who end up not using the data mining and warehouse.</a:t>
            </a:r>
            <a:endParaRPr sz="2400">
              <a:solidFill>
                <a:srgbClr val="222222"/>
              </a:solidFill>
              <a:latin typeface="Times New Roman"/>
              <a:ea typeface="Times New Roman"/>
              <a:cs typeface="Times New Roman"/>
              <a:sym typeface="Times New Roman"/>
            </a:endParaRPr>
          </a:p>
          <a:p>
            <a:pPr indent="-342900" lvl="0" marL="342900" rtl="0" algn="l">
              <a:lnSpc>
                <a:spcPct val="107000"/>
              </a:lnSpc>
              <a:spcBef>
                <a:spcPts val="1800"/>
              </a:spcBef>
              <a:spcAft>
                <a:spcPts val="0"/>
              </a:spcAft>
              <a:buClr>
                <a:srgbClr val="222222"/>
              </a:buClr>
              <a:buSzPts val="2400"/>
              <a:buFont typeface="Noto Sans Symbols"/>
              <a:buChar char="∙"/>
            </a:pPr>
            <a:r>
              <a:rPr lang="en-IN" sz="2400">
                <a:solidFill>
                  <a:srgbClr val="222222"/>
                </a:solidFill>
                <a:latin typeface="Times New Roman"/>
                <a:ea typeface="Times New Roman"/>
                <a:cs typeface="Times New Roman"/>
                <a:sym typeface="Times New Roman"/>
              </a:rPr>
              <a:t>Despite best efforts at project management, the scope of data warehousing will always increase.</a:t>
            </a:r>
            <a:endParaRPr sz="2400">
              <a:solidFill>
                <a:srgbClr val="222222"/>
              </a:solidFill>
              <a:latin typeface="Times New Roman"/>
              <a:ea typeface="Times New Roman"/>
              <a:cs typeface="Times New Roman"/>
              <a:sym typeface="Times New Roman"/>
            </a:endParaRPr>
          </a:p>
          <a:p>
            <a:pPr indent="-114300" lvl="0" marL="228600" rtl="0" algn="l">
              <a:lnSpc>
                <a:spcPct val="90000"/>
              </a:lnSpc>
              <a:spcBef>
                <a:spcPts val="1800"/>
              </a:spcBef>
              <a:spcAft>
                <a:spcPts val="0"/>
              </a:spcAft>
              <a:buClr>
                <a:schemeClr val="dk1"/>
              </a:buClr>
              <a:buSzPts val="1800"/>
              <a:buNone/>
            </a:pPr>
            <a:r>
              <a:t/>
            </a:r>
            <a:endParaRPr sz="2400">
              <a:latin typeface="Times New Roman"/>
              <a:ea typeface="Times New Roman"/>
              <a:cs typeface="Times New Roman"/>
              <a:sym typeface="Times New Roman"/>
            </a:endParaRPr>
          </a:p>
        </p:txBody>
      </p:sp>
      <p:sp>
        <p:nvSpPr>
          <p:cNvPr id="290" name="Google Shape;290;p43"/>
          <p:cNvSpPr txBox="1"/>
          <p:nvPr/>
        </p:nvSpPr>
        <p:spPr>
          <a:xfrm>
            <a:off x="538576" y="5633907"/>
            <a:ext cx="1040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838200" y="90800"/>
            <a:ext cx="10515600" cy="536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45454"/>
              <a:buNone/>
            </a:pPr>
            <a:r>
              <a:rPr lang="en-IN"/>
              <a:t>Metadata Repository</a:t>
            </a:r>
            <a:endParaRPr/>
          </a:p>
        </p:txBody>
      </p:sp>
      <p:sp>
        <p:nvSpPr>
          <p:cNvPr id="297" name="Google Shape;297;p44"/>
          <p:cNvSpPr txBox="1"/>
          <p:nvPr>
            <p:ph idx="1" type="body"/>
          </p:nvPr>
        </p:nvSpPr>
        <p:spPr>
          <a:xfrm>
            <a:off x="51150" y="626900"/>
            <a:ext cx="12089700" cy="63684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935"/>
              <a:buNone/>
            </a:pPr>
            <a:r>
              <a:rPr lang="en-IN" sz="2610"/>
              <a:t>When used in a data warehouse, metadata are the data that define warehouse objects.</a:t>
            </a:r>
            <a:endParaRPr sz="2610"/>
          </a:p>
          <a:p>
            <a:pPr indent="0" lvl="0" marL="0" rtl="0" algn="l">
              <a:lnSpc>
                <a:spcPct val="80000"/>
              </a:lnSpc>
              <a:spcBef>
                <a:spcPts val="1000"/>
              </a:spcBef>
              <a:spcAft>
                <a:spcPts val="0"/>
              </a:spcAft>
              <a:buSzPts val="935"/>
              <a:buNone/>
            </a:pPr>
            <a:r>
              <a:rPr lang="en-IN" sz="2610"/>
              <a:t>A metadata repository should contain the following:</a:t>
            </a:r>
            <a:endParaRPr sz="2610"/>
          </a:p>
          <a:p>
            <a:pPr indent="-394335" lvl="0" marL="457200" rtl="0" algn="l">
              <a:lnSpc>
                <a:spcPct val="80000"/>
              </a:lnSpc>
              <a:spcBef>
                <a:spcPts val="1000"/>
              </a:spcBef>
              <a:spcAft>
                <a:spcPts val="0"/>
              </a:spcAft>
              <a:buSzPts val="2610"/>
              <a:buChar char="•"/>
            </a:pPr>
            <a:r>
              <a:rPr lang="en-IN" sz="2610"/>
              <a:t>A description of the data warehouse structure, which includes the warehouse schema, view, dimensions, hierarchies, and derived data definitions, as well as data mart locations and contents</a:t>
            </a:r>
            <a:endParaRPr sz="2610"/>
          </a:p>
          <a:p>
            <a:pPr indent="0" lvl="0" marL="457200" rtl="0" algn="l">
              <a:lnSpc>
                <a:spcPct val="80000"/>
              </a:lnSpc>
              <a:spcBef>
                <a:spcPts val="1000"/>
              </a:spcBef>
              <a:spcAft>
                <a:spcPts val="0"/>
              </a:spcAft>
              <a:buSzPts val="1800"/>
              <a:buNone/>
            </a:pPr>
            <a:r>
              <a:t/>
            </a:r>
            <a:endParaRPr sz="2610"/>
          </a:p>
          <a:p>
            <a:pPr indent="-394335" lvl="0" marL="457200" rtl="0" algn="l">
              <a:lnSpc>
                <a:spcPct val="80000"/>
              </a:lnSpc>
              <a:spcBef>
                <a:spcPts val="0"/>
              </a:spcBef>
              <a:spcAft>
                <a:spcPts val="0"/>
              </a:spcAft>
              <a:buSzPts val="2610"/>
              <a:buChar char="•"/>
            </a:pPr>
            <a:r>
              <a:rPr lang="en-IN" sz="2610"/>
              <a:t>Operational metadata, which include data lineage (history of migrated data and the</a:t>
            </a:r>
            <a:endParaRPr sz="2610"/>
          </a:p>
          <a:p>
            <a:pPr indent="0" lvl="0" marL="0" rtl="0" algn="l">
              <a:lnSpc>
                <a:spcPct val="80000"/>
              </a:lnSpc>
              <a:spcBef>
                <a:spcPts val="0"/>
              </a:spcBef>
              <a:spcAft>
                <a:spcPts val="0"/>
              </a:spcAft>
              <a:buSzPts val="935"/>
              <a:buNone/>
            </a:pPr>
            <a:r>
              <a:rPr lang="en-IN" sz="2610"/>
              <a:t>      sequence of transformations applied to it), currency of data (active, archived, or</a:t>
            </a:r>
            <a:endParaRPr sz="2610"/>
          </a:p>
          <a:p>
            <a:pPr indent="0" lvl="0" marL="0" rtl="0" algn="l">
              <a:lnSpc>
                <a:spcPct val="80000"/>
              </a:lnSpc>
              <a:spcBef>
                <a:spcPts val="0"/>
              </a:spcBef>
              <a:spcAft>
                <a:spcPts val="0"/>
              </a:spcAft>
              <a:buSzPts val="935"/>
              <a:buNone/>
            </a:pPr>
            <a:r>
              <a:rPr lang="en-IN" sz="2610"/>
              <a:t>      purged), and monitoring information (warehouse usage statistics, error reports, and</a:t>
            </a:r>
            <a:endParaRPr sz="2610"/>
          </a:p>
          <a:p>
            <a:pPr indent="0" lvl="0" marL="0" rtl="0" algn="l">
              <a:lnSpc>
                <a:spcPct val="80000"/>
              </a:lnSpc>
              <a:spcBef>
                <a:spcPts val="0"/>
              </a:spcBef>
              <a:spcAft>
                <a:spcPts val="0"/>
              </a:spcAft>
              <a:buSzPts val="935"/>
              <a:buNone/>
            </a:pPr>
            <a:r>
              <a:rPr lang="en-IN" sz="2610"/>
              <a:t>      audit trails).</a:t>
            </a:r>
            <a:endParaRPr sz="2610"/>
          </a:p>
          <a:p>
            <a:pPr indent="0" lvl="0" marL="0" rtl="0" algn="l">
              <a:lnSpc>
                <a:spcPct val="80000"/>
              </a:lnSpc>
              <a:spcBef>
                <a:spcPts val="0"/>
              </a:spcBef>
              <a:spcAft>
                <a:spcPts val="0"/>
              </a:spcAft>
              <a:buSzPts val="935"/>
              <a:buNone/>
            </a:pPr>
            <a:r>
              <a:t/>
            </a:r>
            <a:endParaRPr sz="2610"/>
          </a:p>
          <a:p>
            <a:pPr indent="-394335" lvl="0" marL="457200" rtl="0" algn="l">
              <a:lnSpc>
                <a:spcPct val="80000"/>
              </a:lnSpc>
              <a:spcBef>
                <a:spcPts val="0"/>
              </a:spcBef>
              <a:spcAft>
                <a:spcPts val="0"/>
              </a:spcAft>
              <a:buSzPts val="2610"/>
              <a:buChar char="•"/>
            </a:pPr>
            <a:r>
              <a:rPr lang="en-IN" sz="2610"/>
              <a:t>The algorithms used for summarization, which include measure and dimension       definition algorithms, data on granularity, partitions, subject areas, aggregation, summarization, and predefined queries and reports.</a:t>
            </a:r>
            <a:endParaRPr sz="2610"/>
          </a:p>
          <a:p>
            <a:pPr indent="0" lvl="0" marL="457200" rtl="0" algn="l">
              <a:lnSpc>
                <a:spcPct val="80000"/>
              </a:lnSpc>
              <a:spcBef>
                <a:spcPts val="0"/>
              </a:spcBef>
              <a:spcAft>
                <a:spcPts val="0"/>
              </a:spcAft>
              <a:buSzPts val="1800"/>
              <a:buNone/>
            </a:pPr>
            <a:r>
              <a:t/>
            </a:r>
            <a:endParaRPr sz="2610"/>
          </a:p>
          <a:p>
            <a:pPr indent="0" lvl="0" marL="0" rtl="0" algn="l">
              <a:lnSpc>
                <a:spcPct val="80000"/>
              </a:lnSpc>
              <a:spcBef>
                <a:spcPts val="1000"/>
              </a:spcBef>
              <a:spcAft>
                <a:spcPts val="0"/>
              </a:spcAft>
              <a:buSzPts val="935"/>
              <a:buNone/>
            </a:pPr>
            <a:r>
              <a:t/>
            </a:r>
            <a:endParaRPr sz="261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838200" y="90800"/>
            <a:ext cx="10515600" cy="536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45454"/>
              <a:buNone/>
            </a:pPr>
            <a:r>
              <a:rPr lang="en-IN"/>
              <a:t>Metadata Repository</a:t>
            </a:r>
            <a:endParaRPr/>
          </a:p>
        </p:txBody>
      </p:sp>
      <p:sp>
        <p:nvSpPr>
          <p:cNvPr id="304" name="Google Shape;304;p45"/>
          <p:cNvSpPr txBox="1"/>
          <p:nvPr>
            <p:ph idx="1" type="body"/>
          </p:nvPr>
        </p:nvSpPr>
        <p:spPr>
          <a:xfrm>
            <a:off x="51150" y="1077575"/>
            <a:ext cx="12089700" cy="6368400"/>
          </a:xfrm>
          <a:prstGeom prst="rect">
            <a:avLst/>
          </a:prstGeom>
          <a:noFill/>
          <a:ln>
            <a:noFill/>
          </a:ln>
        </p:spPr>
        <p:txBody>
          <a:bodyPr anchorCtr="0" anchor="t" bIns="45700" lIns="91425" spcFirstLastPara="1" rIns="91425" wrap="square" tIns="45700">
            <a:noAutofit/>
          </a:bodyPr>
          <a:lstStyle/>
          <a:p>
            <a:pPr indent="-394335" lvl="0" marL="457200" rtl="0" algn="l">
              <a:lnSpc>
                <a:spcPct val="80000"/>
              </a:lnSpc>
              <a:spcBef>
                <a:spcPts val="0"/>
              </a:spcBef>
              <a:spcAft>
                <a:spcPts val="0"/>
              </a:spcAft>
              <a:buSzPts val="2610"/>
              <a:buChar char="•"/>
            </a:pPr>
            <a:r>
              <a:rPr lang="en-IN" sz="2610"/>
              <a:t>Mapping from the operational environment to the data warehouse, which includes source databases and their contents, gateway descriptions, data partitions, data extraction, cleaning, transformation rules and defaults, data refresh and purging rules, and security (user authorization and access control).</a:t>
            </a:r>
            <a:endParaRPr sz="2610"/>
          </a:p>
          <a:p>
            <a:pPr indent="0" lvl="0" marL="457200" rtl="0" algn="l">
              <a:lnSpc>
                <a:spcPct val="80000"/>
              </a:lnSpc>
              <a:spcBef>
                <a:spcPts val="0"/>
              </a:spcBef>
              <a:spcAft>
                <a:spcPts val="0"/>
              </a:spcAft>
              <a:buSzPts val="1800"/>
              <a:buNone/>
            </a:pPr>
            <a:r>
              <a:t/>
            </a:r>
            <a:endParaRPr sz="2610"/>
          </a:p>
          <a:p>
            <a:pPr indent="-394335" lvl="0" marL="457200" rtl="0" algn="l">
              <a:lnSpc>
                <a:spcPct val="80000"/>
              </a:lnSpc>
              <a:spcBef>
                <a:spcPts val="0"/>
              </a:spcBef>
              <a:spcAft>
                <a:spcPts val="0"/>
              </a:spcAft>
              <a:buSzPts val="2610"/>
              <a:buChar char="•"/>
            </a:pPr>
            <a:r>
              <a:rPr lang="en-IN" sz="2610"/>
              <a:t>Data related to system performance, which include indices and profiles that improve</a:t>
            </a:r>
            <a:endParaRPr sz="2610"/>
          </a:p>
          <a:p>
            <a:pPr indent="0" lvl="0" marL="0" rtl="0" algn="l">
              <a:lnSpc>
                <a:spcPct val="80000"/>
              </a:lnSpc>
              <a:spcBef>
                <a:spcPts val="0"/>
              </a:spcBef>
              <a:spcAft>
                <a:spcPts val="0"/>
              </a:spcAft>
              <a:buSzPts val="1800"/>
              <a:buNone/>
            </a:pPr>
            <a:r>
              <a:rPr lang="en-IN" sz="2610"/>
              <a:t>      data access and retrieval performance, in addition to rules for the timing and</a:t>
            </a:r>
            <a:endParaRPr sz="2610"/>
          </a:p>
          <a:p>
            <a:pPr indent="0" lvl="0" marL="0" rtl="0" algn="l">
              <a:lnSpc>
                <a:spcPct val="80000"/>
              </a:lnSpc>
              <a:spcBef>
                <a:spcPts val="0"/>
              </a:spcBef>
              <a:spcAft>
                <a:spcPts val="0"/>
              </a:spcAft>
              <a:buSzPts val="1800"/>
              <a:buNone/>
            </a:pPr>
            <a:r>
              <a:rPr lang="en-IN" sz="2610"/>
              <a:t>      scheduling of refresh, update, and replication cycles.</a:t>
            </a:r>
            <a:endParaRPr sz="2610"/>
          </a:p>
          <a:p>
            <a:pPr indent="0" lvl="0" marL="0" rtl="0" algn="l">
              <a:lnSpc>
                <a:spcPct val="80000"/>
              </a:lnSpc>
              <a:spcBef>
                <a:spcPts val="0"/>
              </a:spcBef>
              <a:spcAft>
                <a:spcPts val="0"/>
              </a:spcAft>
              <a:buSzPts val="1800"/>
              <a:buNone/>
            </a:pPr>
            <a:r>
              <a:t/>
            </a:r>
            <a:endParaRPr sz="2610"/>
          </a:p>
          <a:p>
            <a:pPr indent="-394335" lvl="0" marL="457200" rtl="0" algn="l">
              <a:lnSpc>
                <a:spcPct val="80000"/>
              </a:lnSpc>
              <a:spcBef>
                <a:spcPts val="0"/>
              </a:spcBef>
              <a:spcAft>
                <a:spcPts val="0"/>
              </a:spcAft>
              <a:buSzPts val="2610"/>
              <a:buChar char="•"/>
            </a:pPr>
            <a:r>
              <a:rPr lang="en-IN" sz="2610"/>
              <a:t>Business metadata, which include business terms and definitions, data ownership</a:t>
            </a:r>
            <a:endParaRPr sz="2610"/>
          </a:p>
          <a:p>
            <a:pPr indent="0" lvl="0" marL="0" rtl="0" algn="l">
              <a:lnSpc>
                <a:spcPct val="80000"/>
              </a:lnSpc>
              <a:spcBef>
                <a:spcPts val="0"/>
              </a:spcBef>
              <a:spcAft>
                <a:spcPts val="0"/>
              </a:spcAft>
              <a:buSzPts val="1800"/>
              <a:buNone/>
            </a:pPr>
            <a:r>
              <a:rPr lang="en-IN" sz="2610"/>
              <a:t>      information, and charging policies.</a:t>
            </a:r>
            <a:endParaRPr sz="2610"/>
          </a:p>
          <a:p>
            <a:pPr indent="0" lvl="0" marL="0" rtl="0" algn="l">
              <a:lnSpc>
                <a:spcPct val="80000"/>
              </a:lnSpc>
              <a:spcBef>
                <a:spcPts val="0"/>
              </a:spcBef>
              <a:spcAft>
                <a:spcPts val="0"/>
              </a:spcAft>
              <a:buSzPts val="1800"/>
              <a:buNone/>
            </a:pPr>
            <a:r>
              <a:t/>
            </a:r>
            <a:endParaRPr sz="2610"/>
          </a:p>
          <a:p>
            <a:pPr indent="0" lvl="0" marL="457200" rtl="0" algn="l">
              <a:lnSpc>
                <a:spcPct val="80000"/>
              </a:lnSpc>
              <a:spcBef>
                <a:spcPts val="0"/>
              </a:spcBef>
              <a:spcAft>
                <a:spcPts val="0"/>
              </a:spcAft>
              <a:buSzPts val="1800"/>
              <a:buNone/>
            </a:pPr>
            <a:r>
              <a:t/>
            </a:r>
            <a:endParaRPr sz="2610"/>
          </a:p>
          <a:p>
            <a:pPr indent="0" lvl="0" marL="0" rtl="0" algn="l">
              <a:lnSpc>
                <a:spcPct val="80000"/>
              </a:lnSpc>
              <a:spcBef>
                <a:spcPts val="0"/>
              </a:spcBef>
              <a:spcAft>
                <a:spcPts val="0"/>
              </a:spcAft>
              <a:buSzPts val="935"/>
              <a:buNone/>
            </a:pPr>
            <a:r>
              <a:t/>
            </a:r>
            <a:endParaRPr sz="2610"/>
          </a:p>
          <a:p>
            <a:pPr indent="0" lvl="0" marL="0" rtl="0" algn="l">
              <a:lnSpc>
                <a:spcPct val="80000"/>
              </a:lnSpc>
              <a:spcBef>
                <a:spcPts val="0"/>
              </a:spcBef>
              <a:spcAft>
                <a:spcPts val="0"/>
              </a:spcAft>
              <a:buSzPts val="935"/>
              <a:buNone/>
            </a:pPr>
            <a:r>
              <a:t/>
            </a:r>
            <a:endParaRPr sz="2610"/>
          </a:p>
          <a:p>
            <a:pPr indent="0" lvl="0" marL="0" rtl="0" algn="l">
              <a:lnSpc>
                <a:spcPct val="80000"/>
              </a:lnSpc>
              <a:spcBef>
                <a:spcPts val="1000"/>
              </a:spcBef>
              <a:spcAft>
                <a:spcPts val="0"/>
              </a:spcAft>
              <a:buSzPts val="935"/>
              <a:buNone/>
            </a:pPr>
            <a:r>
              <a:t/>
            </a:r>
            <a:endParaRPr sz="261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0" y="60325"/>
            <a:ext cx="12192000" cy="810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ts val="990"/>
              <a:buFont typeface="Arial"/>
              <a:buNone/>
            </a:pPr>
            <a:r>
              <a:rPr lang="en-IN"/>
              <a:t>Data Warehouse Modeling: Data Cube and OLAP</a:t>
            </a:r>
            <a:endParaRPr/>
          </a:p>
          <a:p>
            <a:pPr indent="0" lvl="0" marL="0" rtl="0" algn="l">
              <a:lnSpc>
                <a:spcPct val="90000"/>
              </a:lnSpc>
              <a:spcBef>
                <a:spcPts val="0"/>
              </a:spcBef>
              <a:spcAft>
                <a:spcPts val="0"/>
              </a:spcAft>
              <a:buSzPct val="45454"/>
              <a:buNone/>
            </a:pPr>
            <a:r>
              <a:t/>
            </a:r>
            <a:endParaRPr/>
          </a:p>
        </p:txBody>
      </p:sp>
      <p:sp>
        <p:nvSpPr>
          <p:cNvPr id="311" name="Google Shape;311;p46"/>
          <p:cNvSpPr txBox="1"/>
          <p:nvPr>
            <p:ph idx="1" type="body"/>
          </p:nvPr>
        </p:nvSpPr>
        <p:spPr>
          <a:xfrm>
            <a:off x="176350" y="725000"/>
            <a:ext cx="11795700" cy="5451900"/>
          </a:xfrm>
          <a:prstGeom prst="rect">
            <a:avLst/>
          </a:prstGeom>
          <a:noFill/>
          <a:ln>
            <a:noFill/>
          </a:ln>
        </p:spPr>
        <p:txBody>
          <a:bodyPr anchorCtr="0" anchor="t" bIns="45700" lIns="91425" spcFirstLastPara="1" rIns="91425" wrap="square" tIns="45700">
            <a:normAutofit lnSpcReduction="10000"/>
          </a:bodyPr>
          <a:lstStyle/>
          <a:p>
            <a:pPr indent="-393700" lvl="0" marL="457200" rtl="0" algn="l">
              <a:lnSpc>
                <a:spcPct val="90000"/>
              </a:lnSpc>
              <a:spcBef>
                <a:spcPts val="0"/>
              </a:spcBef>
              <a:spcAft>
                <a:spcPts val="0"/>
              </a:spcAft>
              <a:buSzPts val="2600"/>
              <a:buChar char="•"/>
            </a:pPr>
            <a:r>
              <a:rPr lang="en-IN" sz="2600"/>
              <a:t>Data warehouses and OLAP tools are based on a multidimensional data model.</a:t>
            </a:r>
            <a:endParaRPr sz="2600"/>
          </a:p>
          <a:p>
            <a:pPr indent="0" lvl="0" marL="45720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SzPts val="2600"/>
              <a:buChar char="•"/>
            </a:pPr>
            <a:r>
              <a:rPr lang="en-IN" sz="2600"/>
              <a:t>This model views data in the form of a data cube.</a:t>
            </a:r>
            <a:endParaRPr sz="2600"/>
          </a:p>
          <a:p>
            <a:pPr indent="0" lvl="0" marL="45720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SzPts val="2600"/>
              <a:buChar char="•"/>
            </a:pPr>
            <a:r>
              <a:rPr lang="en-IN" sz="2600"/>
              <a:t>A data cube allows data to be modeled and viewed in multiple dimensions. It is defined by dimensions and facts/measures.</a:t>
            </a:r>
            <a:endParaRPr sz="2600"/>
          </a:p>
          <a:p>
            <a:pPr indent="0" lvl="0" marL="45720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SzPts val="2600"/>
              <a:buChar char="•"/>
            </a:pPr>
            <a:r>
              <a:rPr lang="en-IN" sz="2600"/>
              <a:t>Dimensions are the perspectives or entities with respect to which an organization wants to keep records.</a:t>
            </a:r>
            <a:endParaRPr sz="2600"/>
          </a:p>
          <a:p>
            <a:pPr indent="0" lvl="0" marL="45720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SzPts val="2600"/>
              <a:buChar char="•"/>
            </a:pPr>
            <a:r>
              <a:rPr lang="en-IN" sz="2600"/>
              <a:t>Each dimension may have a table associated with it, called a dimension table, which further describes the dimension.</a:t>
            </a:r>
            <a:endParaRPr sz="2600"/>
          </a:p>
          <a:p>
            <a:pPr indent="0" lvl="0" marL="45720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SzPts val="2600"/>
              <a:buChar char="•"/>
            </a:pPr>
            <a:r>
              <a:rPr lang="en-IN" sz="2600"/>
              <a:t>Dimension tables can be specified by users or experts, or automatically generated and adjusted based on data distributions</a:t>
            </a:r>
            <a:endParaRPr sz="2600"/>
          </a:p>
          <a:p>
            <a:pPr indent="0" lvl="0" marL="0" rtl="0" algn="l">
              <a:lnSpc>
                <a:spcPct val="90000"/>
              </a:lnSpc>
              <a:spcBef>
                <a:spcPts val="1000"/>
              </a:spcBef>
              <a:spcAft>
                <a:spcPts val="0"/>
              </a:spcAft>
              <a:buSzPts val="1800"/>
              <a:buNone/>
            </a:pPr>
            <a:r>
              <a:t/>
            </a:r>
            <a:endParaRPr sz="2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type="title"/>
          </p:nvPr>
        </p:nvSpPr>
        <p:spPr>
          <a:xfrm>
            <a:off x="0" y="60325"/>
            <a:ext cx="12192000" cy="810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ts val="990"/>
              <a:buFont typeface="Arial"/>
              <a:buNone/>
            </a:pPr>
            <a:r>
              <a:rPr lang="en-IN"/>
              <a:t>Data Warehouse Modeling: Data Cube and OLAP</a:t>
            </a:r>
            <a:endParaRPr/>
          </a:p>
          <a:p>
            <a:pPr indent="0" lvl="0" marL="0" rtl="0" algn="l">
              <a:lnSpc>
                <a:spcPct val="90000"/>
              </a:lnSpc>
              <a:spcBef>
                <a:spcPts val="0"/>
              </a:spcBef>
              <a:spcAft>
                <a:spcPts val="0"/>
              </a:spcAft>
              <a:buSzPct val="45454"/>
              <a:buNone/>
            </a:pPr>
            <a:r>
              <a:t/>
            </a:r>
            <a:endParaRPr/>
          </a:p>
        </p:txBody>
      </p:sp>
      <p:sp>
        <p:nvSpPr>
          <p:cNvPr id="318" name="Google Shape;318;p47"/>
          <p:cNvSpPr txBox="1"/>
          <p:nvPr>
            <p:ph idx="1" type="body"/>
          </p:nvPr>
        </p:nvSpPr>
        <p:spPr>
          <a:xfrm>
            <a:off x="176350" y="725000"/>
            <a:ext cx="11795700" cy="5451900"/>
          </a:xfrm>
          <a:prstGeom prst="rect">
            <a:avLst/>
          </a:prstGeom>
          <a:noFill/>
          <a:ln>
            <a:noFill/>
          </a:ln>
        </p:spPr>
        <p:txBody>
          <a:bodyPr anchorCtr="0" anchor="t" bIns="45700" lIns="91425" spcFirstLastPara="1" rIns="91425" wrap="square" tIns="45700">
            <a:normAutofit/>
          </a:bodyPr>
          <a:lstStyle/>
          <a:p>
            <a:pPr indent="-393700" lvl="0" marL="457200" rtl="0" algn="l">
              <a:lnSpc>
                <a:spcPct val="90000"/>
              </a:lnSpc>
              <a:spcBef>
                <a:spcPts val="0"/>
              </a:spcBef>
              <a:spcAft>
                <a:spcPts val="0"/>
              </a:spcAft>
              <a:buSzPts val="2600"/>
              <a:buChar char="•"/>
            </a:pPr>
            <a:r>
              <a:rPr lang="en-IN" sz="2600"/>
              <a:t>A multidimensional data model is typically organized around a central theme, such as sales. This theme is represented by a fact table.</a:t>
            </a:r>
            <a:endParaRPr sz="2600"/>
          </a:p>
          <a:p>
            <a:pPr indent="0" lvl="0" marL="45720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SzPts val="2600"/>
              <a:buChar char="•"/>
            </a:pPr>
            <a:r>
              <a:rPr lang="en-IN" sz="2600"/>
              <a:t>Facts are numeric measures.(quantities by which we want to analyze relationships between dimensions).</a:t>
            </a:r>
            <a:endParaRPr sz="2600"/>
          </a:p>
          <a:p>
            <a:pPr indent="0" lvl="0" marL="45720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SzPts val="2600"/>
              <a:buChar char="•"/>
            </a:pPr>
            <a:r>
              <a:rPr lang="en-IN" sz="2600"/>
              <a:t>The fact table contains the names of the facts, or measures, as well as keys to each of the related dimension tables.</a:t>
            </a:r>
            <a:endParaRPr sz="2600"/>
          </a:p>
          <a:p>
            <a:pPr indent="0" lvl="0" marL="457200" rtl="0" algn="l">
              <a:lnSpc>
                <a:spcPct val="90000"/>
              </a:lnSpc>
              <a:spcBef>
                <a:spcPts val="0"/>
              </a:spcBef>
              <a:spcAft>
                <a:spcPts val="0"/>
              </a:spcAft>
              <a:buSzPts val="1800"/>
              <a:buNone/>
            </a:pPr>
            <a:r>
              <a:t/>
            </a:r>
            <a:endParaRPr sz="2600"/>
          </a:p>
          <a:p>
            <a:pPr indent="0" lvl="0" marL="0" rtl="0" algn="l">
              <a:lnSpc>
                <a:spcPct val="90000"/>
              </a:lnSpc>
              <a:spcBef>
                <a:spcPts val="0"/>
              </a:spcBef>
              <a:spcAft>
                <a:spcPts val="0"/>
              </a:spcAft>
              <a:buSzPts val="1800"/>
              <a:buNone/>
            </a:pPr>
            <a:r>
              <a:t/>
            </a:r>
            <a:endParaRPr sz="2600"/>
          </a:p>
          <a:p>
            <a:pPr indent="0" lvl="0" marL="0" rtl="0" algn="l">
              <a:lnSpc>
                <a:spcPct val="90000"/>
              </a:lnSpc>
              <a:spcBef>
                <a:spcPts val="1000"/>
              </a:spcBef>
              <a:spcAft>
                <a:spcPts val="0"/>
              </a:spcAft>
              <a:buSzPts val="1800"/>
              <a:buNone/>
            </a:pPr>
            <a:r>
              <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ph idx="1" type="body"/>
          </p:nvPr>
        </p:nvSpPr>
        <p:spPr>
          <a:xfrm>
            <a:off x="142875" y="178600"/>
            <a:ext cx="12192000" cy="64293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IN"/>
              <a:t>In data warehousing the data cube is n-dimensional.</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45720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pic>
        <p:nvPicPr>
          <p:cNvPr id="325" name="Google Shape;325;p48"/>
          <p:cNvPicPr preferRelativeResize="0"/>
          <p:nvPr/>
        </p:nvPicPr>
        <p:blipFill rotWithShape="1">
          <a:blip r:embed="rId3">
            <a:alphaModFix/>
          </a:blip>
          <a:srcRect b="0" l="0" r="0" t="0"/>
          <a:stretch/>
        </p:blipFill>
        <p:spPr>
          <a:xfrm>
            <a:off x="482200" y="892975"/>
            <a:ext cx="10498920" cy="4357725"/>
          </a:xfrm>
          <a:prstGeom prst="rect">
            <a:avLst/>
          </a:prstGeom>
          <a:noFill/>
          <a:ln>
            <a:noFill/>
          </a:ln>
        </p:spPr>
      </p:pic>
      <p:sp>
        <p:nvSpPr>
          <p:cNvPr id="326" name="Google Shape;326;p48"/>
          <p:cNvSpPr txBox="1"/>
          <p:nvPr/>
        </p:nvSpPr>
        <p:spPr>
          <a:xfrm>
            <a:off x="446475" y="5518550"/>
            <a:ext cx="10697700" cy="17856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rgbClr val="000000"/>
              </a:buClr>
              <a:buSzPts val="2600"/>
              <a:buFont typeface="Calibri"/>
              <a:buChar char="●"/>
            </a:pPr>
            <a:r>
              <a:rPr b="0" i="0" lang="en-IN" sz="2600" u="none" cap="none" strike="noStrike">
                <a:solidFill>
                  <a:srgbClr val="000000"/>
                </a:solidFill>
                <a:latin typeface="Calibri"/>
                <a:ea typeface="Calibri"/>
                <a:cs typeface="Calibri"/>
                <a:sym typeface="Calibri"/>
              </a:rPr>
              <a:t>Now, suppose that we would like to view the sales data according to time and item, as well as location, for the cities Chicago, New York, Toronto, and Vancouver.</a:t>
            </a:r>
            <a:endParaRPr b="0" i="0" sz="2600" u="none" cap="none" strike="noStrike">
              <a:solidFill>
                <a:srgbClr val="000000"/>
              </a:solidFill>
              <a:latin typeface="Calibri"/>
              <a:ea typeface="Calibri"/>
              <a:cs typeface="Calibri"/>
              <a:sym typeface="Calibri"/>
            </a:endParaRPr>
          </a:p>
          <a:p>
            <a:pPr indent="-393700" lvl="0" marL="457200" marR="0" rtl="0" algn="l">
              <a:lnSpc>
                <a:spcPct val="100000"/>
              </a:lnSpc>
              <a:spcBef>
                <a:spcPts val="0"/>
              </a:spcBef>
              <a:spcAft>
                <a:spcPts val="0"/>
              </a:spcAft>
              <a:buClr>
                <a:srgbClr val="000000"/>
              </a:buClr>
              <a:buSzPts val="2600"/>
              <a:buFont typeface="Calibri"/>
              <a:buChar char="●"/>
            </a:pPr>
            <a:r>
              <a:t/>
            </a:r>
            <a:endParaRPr b="0" i="0" sz="2600" u="none" cap="none" strike="noStrike">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9"/>
          <p:cNvSpPr txBox="1"/>
          <p:nvPr>
            <p:ph idx="1" type="body"/>
          </p:nvPr>
        </p:nvSpPr>
        <p:spPr>
          <a:xfrm>
            <a:off x="267900" y="4804175"/>
            <a:ext cx="11572800" cy="1372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IN"/>
              <a:t>The 3-D data in the table are represented as a series of 2-D tables.</a:t>
            </a:r>
            <a:endParaRPr/>
          </a:p>
        </p:txBody>
      </p:sp>
      <p:pic>
        <p:nvPicPr>
          <p:cNvPr id="333" name="Google Shape;333;p49"/>
          <p:cNvPicPr preferRelativeResize="0"/>
          <p:nvPr/>
        </p:nvPicPr>
        <p:blipFill rotWithShape="1">
          <a:blip r:embed="rId3">
            <a:alphaModFix/>
          </a:blip>
          <a:srcRect b="0" l="0" r="0" t="0"/>
          <a:stretch/>
        </p:blipFill>
        <p:spPr>
          <a:xfrm>
            <a:off x="558400" y="282725"/>
            <a:ext cx="11358574" cy="4351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838200" y="365125"/>
            <a:ext cx="10515600" cy="77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sz="2600"/>
              <a:t>3-D data cube representation for the  previous table data</a:t>
            </a:r>
            <a:endParaRPr sz="2600"/>
          </a:p>
        </p:txBody>
      </p:sp>
      <p:pic>
        <p:nvPicPr>
          <p:cNvPr id="340" name="Google Shape;340;p50"/>
          <p:cNvPicPr preferRelativeResize="0"/>
          <p:nvPr/>
        </p:nvPicPr>
        <p:blipFill rotWithShape="1">
          <a:blip r:embed="rId3">
            <a:alphaModFix/>
          </a:blip>
          <a:srcRect b="0" l="0" r="0" t="0"/>
          <a:stretch/>
        </p:blipFill>
        <p:spPr>
          <a:xfrm>
            <a:off x="838200" y="1581150"/>
            <a:ext cx="9752399" cy="5276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347" name="Google Shape;347;p51"/>
          <p:cNvPicPr preferRelativeResize="0"/>
          <p:nvPr/>
        </p:nvPicPr>
        <p:blipFill rotWithShape="1">
          <a:blip r:embed="rId3">
            <a:alphaModFix/>
          </a:blip>
          <a:srcRect b="0" l="0" r="0" t="0"/>
          <a:stretch/>
        </p:blipFill>
        <p:spPr>
          <a:xfrm>
            <a:off x="71275" y="365125"/>
            <a:ext cx="6065550" cy="4669525"/>
          </a:xfrm>
          <a:prstGeom prst="rect">
            <a:avLst/>
          </a:prstGeom>
          <a:noFill/>
          <a:ln>
            <a:noFill/>
          </a:ln>
        </p:spPr>
      </p:pic>
      <p:pic>
        <p:nvPicPr>
          <p:cNvPr id="348" name="Google Shape;348;p51"/>
          <p:cNvPicPr preferRelativeResize="0"/>
          <p:nvPr/>
        </p:nvPicPr>
        <p:blipFill rotWithShape="1">
          <a:blip r:embed="rId4">
            <a:alphaModFix/>
          </a:blip>
          <a:srcRect b="0" l="0" r="0" t="0"/>
          <a:stretch/>
        </p:blipFill>
        <p:spPr>
          <a:xfrm>
            <a:off x="6272900" y="1006925"/>
            <a:ext cx="5837450" cy="4490350"/>
          </a:xfrm>
          <a:prstGeom prst="rect">
            <a:avLst/>
          </a:prstGeom>
          <a:noFill/>
          <a:ln>
            <a:noFill/>
          </a:ln>
        </p:spPr>
      </p:pic>
      <p:pic>
        <p:nvPicPr>
          <p:cNvPr id="349" name="Google Shape;349;p51"/>
          <p:cNvPicPr preferRelativeResize="0"/>
          <p:nvPr/>
        </p:nvPicPr>
        <p:blipFill rotWithShape="1">
          <a:blip r:embed="rId5">
            <a:alphaModFix/>
          </a:blip>
          <a:srcRect b="0" l="0" r="0" t="0"/>
          <a:stretch/>
        </p:blipFill>
        <p:spPr>
          <a:xfrm>
            <a:off x="6477000" y="5643425"/>
            <a:ext cx="5483675" cy="833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2999173" y="136525"/>
            <a:ext cx="10515600" cy="593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SzPts val="3600"/>
              <a:buFont typeface="Times New Roman"/>
              <a:buNone/>
            </a:pPr>
            <a:r>
              <a:rPr b="1" i="0" lang="en-IN" sz="3600">
                <a:solidFill>
                  <a:srgbClr val="000000"/>
                </a:solidFill>
                <a:latin typeface="Times New Roman"/>
                <a:ea typeface="Times New Roman"/>
                <a:cs typeface="Times New Roman"/>
                <a:sym typeface="Times New Roman"/>
              </a:rPr>
              <a:t>Data warehouse characteristics</a:t>
            </a:r>
            <a:br>
              <a:rPr b="1" i="0" lang="en-IN" sz="3600">
                <a:solidFill>
                  <a:srgbClr val="000000"/>
                </a:solidFill>
                <a:latin typeface="Times New Roman"/>
                <a:ea typeface="Times New Roman"/>
                <a:cs typeface="Times New Roman"/>
                <a:sym typeface="Times New Roman"/>
              </a:rPr>
            </a:br>
            <a:endParaRPr b="1" sz="3600">
              <a:latin typeface="Times New Roman"/>
              <a:ea typeface="Times New Roman"/>
              <a:cs typeface="Times New Roman"/>
              <a:sym typeface="Times New Roman"/>
            </a:endParaRPr>
          </a:p>
        </p:txBody>
      </p:sp>
      <p:sp>
        <p:nvSpPr>
          <p:cNvPr id="113" name="Google Shape;113;p16"/>
          <p:cNvSpPr txBox="1"/>
          <p:nvPr>
            <p:ph idx="1" type="body"/>
          </p:nvPr>
        </p:nvSpPr>
        <p:spPr>
          <a:xfrm>
            <a:off x="125" y="349175"/>
            <a:ext cx="12192000" cy="5991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02122"/>
              </a:buClr>
              <a:buSzPts val="2000"/>
              <a:buNone/>
            </a:pPr>
            <a:r>
              <a:rPr i="0" lang="en-IN" sz="2200">
                <a:solidFill>
                  <a:srgbClr val="202122"/>
                </a:solidFill>
              </a:rPr>
              <a:t>There are basic features that define the data in the data warehouse that include subject orientation, data integration, time-variant, nonvolatile data, and data granularity.</a:t>
            </a:r>
            <a:endParaRPr sz="3000"/>
          </a:p>
          <a:p>
            <a:pPr indent="-228600" lvl="0" marL="228600" rtl="0" algn="l">
              <a:lnSpc>
                <a:spcPct val="90000"/>
              </a:lnSpc>
              <a:spcBef>
                <a:spcPts val="1000"/>
              </a:spcBef>
              <a:spcAft>
                <a:spcPts val="0"/>
              </a:spcAft>
              <a:buClr>
                <a:srgbClr val="000000"/>
              </a:buClr>
              <a:buSzPts val="2200"/>
              <a:buChar char="•"/>
            </a:pPr>
            <a:r>
              <a:rPr b="1" i="0" lang="en-IN" sz="2200">
                <a:solidFill>
                  <a:srgbClr val="000000"/>
                </a:solidFill>
              </a:rPr>
              <a:t>Subject-oriented: </a:t>
            </a:r>
            <a:r>
              <a:rPr i="0" lang="en-IN" sz="2200">
                <a:solidFill>
                  <a:srgbClr val="202122"/>
                </a:solidFill>
              </a:rPr>
              <a:t>Unlike the operational systems, the data in the data warehouse revolves around the subjects of the enterprise. Subject orientation is not </a:t>
            </a:r>
            <a:r>
              <a:rPr i="0" lang="en-IN" sz="2200" u="sng" strike="noStrike">
                <a:solidFill>
                  <a:schemeClr val="hlink"/>
                </a:solidFill>
                <a:hlinkClick r:id="rId3"/>
              </a:rPr>
              <a:t>database normalization</a:t>
            </a:r>
            <a:r>
              <a:rPr i="0" lang="en-IN" sz="2200">
                <a:solidFill>
                  <a:srgbClr val="202122"/>
                </a:solidFill>
              </a:rPr>
              <a:t>. Subject orientation can be really useful for decision-making. Gathering the required objects is called subject-oriented.</a:t>
            </a:r>
            <a:endParaRPr sz="3000"/>
          </a:p>
          <a:p>
            <a:pPr indent="-101600" lvl="0" marL="228600" rtl="0" algn="l">
              <a:lnSpc>
                <a:spcPct val="90000"/>
              </a:lnSpc>
              <a:spcBef>
                <a:spcPts val="1000"/>
              </a:spcBef>
              <a:spcAft>
                <a:spcPts val="0"/>
              </a:spcAft>
              <a:buClr>
                <a:schemeClr val="dk1"/>
              </a:buClr>
              <a:buSzPts val="2000"/>
              <a:buNone/>
            </a:pPr>
            <a:r>
              <a:t/>
            </a:r>
            <a:endParaRPr i="0" sz="2200">
              <a:solidFill>
                <a:srgbClr val="202122"/>
              </a:solidFill>
            </a:endParaRPr>
          </a:p>
          <a:p>
            <a:pPr indent="-228600" lvl="0" marL="228600" rtl="0" algn="l">
              <a:lnSpc>
                <a:spcPct val="90000"/>
              </a:lnSpc>
              <a:spcBef>
                <a:spcPts val="1000"/>
              </a:spcBef>
              <a:spcAft>
                <a:spcPts val="0"/>
              </a:spcAft>
              <a:buClr>
                <a:srgbClr val="000000"/>
              </a:buClr>
              <a:buSzPts val="2200"/>
              <a:buChar char="•"/>
            </a:pPr>
            <a:r>
              <a:rPr b="1" i="0" lang="en-IN" sz="2200">
                <a:solidFill>
                  <a:srgbClr val="000000"/>
                </a:solidFill>
              </a:rPr>
              <a:t>Integrated: </a:t>
            </a:r>
            <a:r>
              <a:rPr i="0" lang="en-IN" sz="2200">
                <a:solidFill>
                  <a:srgbClr val="202122"/>
                </a:solidFill>
              </a:rPr>
              <a:t>The data found within the data warehouse is integrated. Since it comes from several operational systems, all inconsistencies must be removed. Consistencies include naming conventions, measurement of variables, encoding structures, physical attributes of data, and so forth.</a:t>
            </a:r>
            <a:endParaRPr sz="3000"/>
          </a:p>
          <a:p>
            <a:pPr indent="-101600" lvl="0" marL="228600" rtl="0" algn="l">
              <a:lnSpc>
                <a:spcPct val="90000"/>
              </a:lnSpc>
              <a:spcBef>
                <a:spcPts val="1000"/>
              </a:spcBef>
              <a:spcAft>
                <a:spcPts val="0"/>
              </a:spcAft>
              <a:buClr>
                <a:schemeClr val="dk1"/>
              </a:buClr>
              <a:buSzPts val="2000"/>
              <a:buNone/>
            </a:pPr>
            <a:r>
              <a:t/>
            </a:r>
            <a:endParaRPr sz="2200">
              <a:solidFill>
                <a:srgbClr val="202122"/>
              </a:solidFill>
            </a:endParaRPr>
          </a:p>
          <a:p>
            <a:pPr indent="-228600" lvl="0" marL="228600" rtl="0" algn="l">
              <a:lnSpc>
                <a:spcPct val="90000"/>
              </a:lnSpc>
              <a:spcBef>
                <a:spcPts val="1000"/>
              </a:spcBef>
              <a:spcAft>
                <a:spcPts val="0"/>
              </a:spcAft>
              <a:buClr>
                <a:srgbClr val="000000"/>
              </a:buClr>
              <a:buSzPts val="2200"/>
              <a:buChar char="•"/>
            </a:pPr>
            <a:r>
              <a:rPr b="1" i="0" lang="en-IN" sz="2200">
                <a:solidFill>
                  <a:srgbClr val="000000"/>
                </a:solidFill>
              </a:rPr>
              <a:t>Nonvolatile: </a:t>
            </a:r>
            <a:r>
              <a:rPr i="0" lang="en-IN" sz="2200">
                <a:solidFill>
                  <a:srgbClr val="202122"/>
                </a:solidFill>
              </a:rPr>
              <a:t>The data in the data warehouse is read-only, which means it cannot be updated, created, or deleted (unless there is a regulatory or statutory obligation to do so).</a:t>
            </a:r>
            <a:endParaRPr sz="3000"/>
          </a:p>
          <a:p>
            <a:pPr indent="-101600" lvl="0" marL="228600" rtl="0" algn="l">
              <a:lnSpc>
                <a:spcPct val="90000"/>
              </a:lnSpc>
              <a:spcBef>
                <a:spcPts val="1000"/>
              </a:spcBef>
              <a:spcAft>
                <a:spcPts val="0"/>
              </a:spcAft>
              <a:buClr>
                <a:schemeClr val="dk1"/>
              </a:buClr>
              <a:buSzPts val="2000"/>
              <a:buNone/>
            </a:pPr>
            <a:r>
              <a:t/>
            </a:r>
            <a:endParaRPr i="0" sz="2200">
              <a:solidFill>
                <a:srgbClr val="202122"/>
              </a:solidFill>
            </a:endParaRPr>
          </a:p>
          <a:p>
            <a:pPr indent="-228600" lvl="0" marL="228600" rtl="0" algn="l">
              <a:lnSpc>
                <a:spcPct val="90000"/>
              </a:lnSpc>
              <a:spcBef>
                <a:spcPts val="1000"/>
              </a:spcBef>
              <a:spcAft>
                <a:spcPts val="0"/>
              </a:spcAft>
              <a:buClr>
                <a:srgbClr val="000000"/>
              </a:buClr>
              <a:buSzPts val="2200"/>
              <a:buChar char="•"/>
            </a:pPr>
            <a:r>
              <a:rPr b="1" i="0" lang="en-IN" sz="2200">
                <a:solidFill>
                  <a:srgbClr val="000000"/>
                </a:solidFill>
              </a:rPr>
              <a:t>Time-variant: </a:t>
            </a:r>
            <a:r>
              <a:rPr i="0" lang="en-IN" sz="2200">
                <a:solidFill>
                  <a:srgbClr val="202122"/>
                </a:solidFill>
              </a:rPr>
              <a:t>While operational systems reflect current values as they support day-to-day operations, data warehouse data represents a long time horizon (up to 10 years) which means it stores mostly historical data. It is mainly meant for data mining and forecasting. (E.g. if a user is searching for a buying pattern of a specific customer, the user needs to look at data on </a:t>
            </a:r>
            <a:r>
              <a:rPr lang="en-IN" sz="2200">
                <a:solidFill>
                  <a:srgbClr val="202122"/>
                </a:solidFill>
              </a:rPr>
              <a:t>his</a:t>
            </a:r>
            <a:r>
              <a:rPr i="0" lang="en-IN" sz="2200">
                <a:solidFill>
                  <a:srgbClr val="202122"/>
                </a:solidFill>
              </a:rPr>
              <a:t> current and past purchases.)</a:t>
            </a:r>
            <a:endParaRPr baseline="30000" i="0" sz="2200">
              <a:solidFill>
                <a:srgbClr val="0645AD"/>
              </a:solidFill>
            </a:endParaRPr>
          </a:p>
          <a:p>
            <a:pPr indent="-101600" lvl="0" marL="228600" rtl="0" algn="l">
              <a:lnSpc>
                <a:spcPct val="90000"/>
              </a:lnSpc>
              <a:spcBef>
                <a:spcPts val="1000"/>
              </a:spcBef>
              <a:spcAft>
                <a:spcPts val="0"/>
              </a:spcAft>
              <a:buClr>
                <a:schemeClr val="dk1"/>
              </a:buClr>
              <a:buSzPts val="2000"/>
              <a:buNone/>
            </a:pPr>
            <a:r>
              <a:t/>
            </a:r>
            <a:endParaRPr i="0" sz="2200">
              <a:solidFill>
                <a:srgbClr val="202122"/>
              </a:solidFill>
            </a:endParaRPr>
          </a:p>
          <a:p>
            <a:pPr indent="-101600" lvl="0" marL="228600" rtl="0" algn="l">
              <a:lnSpc>
                <a:spcPct val="90000"/>
              </a:lnSpc>
              <a:spcBef>
                <a:spcPts val="1000"/>
              </a:spcBef>
              <a:spcAft>
                <a:spcPts val="0"/>
              </a:spcAft>
              <a:buClr>
                <a:schemeClr val="dk1"/>
              </a:buClr>
              <a:buSzPts val="2000"/>
              <a:buNone/>
            </a:pPr>
            <a:r>
              <a:t/>
            </a:r>
            <a:endParaRPr sz="2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0" y="71450"/>
            <a:ext cx="11965800" cy="1071600"/>
          </a:xfrm>
          <a:prstGeom prst="rect">
            <a:avLst/>
          </a:prstGeom>
          <a:noFill/>
          <a:ln>
            <a:noFill/>
          </a:ln>
        </p:spPr>
        <p:txBody>
          <a:bodyPr anchorCtr="0" anchor="ctr" bIns="45700" lIns="91425" spcFirstLastPara="1" rIns="91425" wrap="square" tIns="45700">
            <a:noAutofit/>
          </a:bodyPr>
          <a:lstStyle/>
          <a:p>
            <a:pPr indent="-396240" lvl="0" marL="457200" rtl="0" algn="l">
              <a:lnSpc>
                <a:spcPct val="90000"/>
              </a:lnSpc>
              <a:spcBef>
                <a:spcPts val="0"/>
              </a:spcBef>
              <a:spcAft>
                <a:spcPts val="0"/>
              </a:spcAft>
              <a:buSzPts val="2640"/>
              <a:buChar char="●"/>
            </a:pPr>
            <a:r>
              <a:rPr lang="en-IN" sz="2640"/>
              <a:t>Now I want to view same data with additional 4th dimension as supplier</a:t>
            </a:r>
            <a:endParaRPr sz="2640"/>
          </a:p>
          <a:p>
            <a:pPr indent="-396240" lvl="0" marL="457200" rtl="0" algn="l">
              <a:lnSpc>
                <a:spcPct val="90000"/>
              </a:lnSpc>
              <a:spcBef>
                <a:spcPts val="0"/>
              </a:spcBef>
              <a:spcAft>
                <a:spcPts val="0"/>
              </a:spcAft>
              <a:buSzPts val="2640"/>
              <a:buChar char="●"/>
            </a:pPr>
            <a:r>
              <a:rPr lang="en-IN" sz="2640"/>
              <a:t>Here ,we can think of a 4-D cube as being a series of 3-D cubes as below:</a:t>
            </a:r>
            <a:endParaRPr sz="2640"/>
          </a:p>
          <a:p>
            <a:pPr indent="0" lvl="0" marL="0" rtl="0" algn="l">
              <a:lnSpc>
                <a:spcPct val="90000"/>
              </a:lnSpc>
              <a:spcBef>
                <a:spcPts val="0"/>
              </a:spcBef>
              <a:spcAft>
                <a:spcPts val="0"/>
              </a:spcAft>
              <a:buSzPts val="990"/>
              <a:buNone/>
            </a:pPr>
            <a:r>
              <a:t/>
            </a:r>
            <a:endParaRPr sz="2640"/>
          </a:p>
        </p:txBody>
      </p:sp>
      <p:pic>
        <p:nvPicPr>
          <p:cNvPr id="356" name="Google Shape;356;p52"/>
          <p:cNvPicPr preferRelativeResize="0"/>
          <p:nvPr/>
        </p:nvPicPr>
        <p:blipFill rotWithShape="1">
          <a:blip r:embed="rId3">
            <a:alphaModFix/>
          </a:blip>
          <a:srcRect b="0" l="0" r="0" t="0"/>
          <a:stretch/>
        </p:blipFill>
        <p:spPr>
          <a:xfrm>
            <a:off x="152400" y="762050"/>
            <a:ext cx="11313324" cy="5562550"/>
          </a:xfrm>
          <a:prstGeom prst="rect">
            <a:avLst/>
          </a:prstGeom>
          <a:noFill/>
          <a:ln>
            <a:noFill/>
          </a:ln>
        </p:spPr>
      </p:pic>
      <p:sp>
        <p:nvSpPr>
          <p:cNvPr id="357" name="Google Shape;357;p52"/>
          <p:cNvSpPr txBox="1"/>
          <p:nvPr/>
        </p:nvSpPr>
        <p:spPr>
          <a:xfrm>
            <a:off x="285600" y="6018625"/>
            <a:ext cx="116802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IN" sz="2400" u="none" cap="none" strike="noStrike">
                <a:solidFill>
                  <a:schemeClr val="accent1"/>
                </a:solidFill>
                <a:latin typeface="Calibri"/>
                <a:ea typeface="Calibri"/>
                <a:cs typeface="Calibri"/>
                <a:sym typeface="Calibri"/>
              </a:rPr>
              <a:t>If we continue in this way, we may display any n-dimensional data as a series of (n-1)-dimensional “cubes.”</a:t>
            </a:r>
            <a:endParaRPr b="0" i="0" sz="2400" u="none" cap="none" strike="noStrike">
              <a:solidFill>
                <a:schemeClr val="accen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3"/>
          <p:cNvSpPr txBox="1"/>
          <p:nvPr>
            <p:ph idx="1" type="body"/>
          </p:nvPr>
        </p:nvSpPr>
        <p:spPr>
          <a:xfrm>
            <a:off x="142875" y="379025"/>
            <a:ext cx="12049200" cy="6603900"/>
          </a:xfrm>
          <a:prstGeom prst="rect">
            <a:avLst/>
          </a:prstGeom>
          <a:noFill/>
          <a:ln>
            <a:noFill/>
          </a:ln>
        </p:spPr>
        <p:txBody>
          <a:bodyPr anchorCtr="0" anchor="t" bIns="45700" lIns="91425" spcFirstLastPara="1" rIns="91425" wrap="square" tIns="45700">
            <a:normAutofit/>
          </a:bodyPr>
          <a:lstStyle/>
          <a:p>
            <a:pPr indent="-330200" lvl="0" marL="457200" rtl="0" algn="l">
              <a:lnSpc>
                <a:spcPct val="70000"/>
              </a:lnSpc>
              <a:spcBef>
                <a:spcPts val="1000"/>
              </a:spcBef>
              <a:spcAft>
                <a:spcPts val="0"/>
              </a:spcAft>
              <a:buSzPts val="1600"/>
              <a:buChar char="•"/>
            </a:pPr>
            <a:r>
              <a:rPr lang="en-IN" sz="2600"/>
              <a:t>The data cube is a metaphor for multidimensional data storage. The actual physical storage of such data may differ from its logical representation. </a:t>
            </a:r>
            <a:endParaRPr sz="2600"/>
          </a:p>
          <a:p>
            <a:pPr indent="0" lvl="0" marL="457200" rtl="0" algn="l">
              <a:lnSpc>
                <a:spcPct val="70000"/>
              </a:lnSpc>
              <a:spcBef>
                <a:spcPts val="1000"/>
              </a:spcBef>
              <a:spcAft>
                <a:spcPts val="0"/>
              </a:spcAft>
              <a:buSzPts val="1800"/>
              <a:buNone/>
            </a:pPr>
            <a:r>
              <a:t/>
            </a:r>
            <a:endParaRPr sz="2600"/>
          </a:p>
          <a:p>
            <a:pPr indent="-330200" lvl="0" marL="457200" rtl="0" algn="l">
              <a:lnSpc>
                <a:spcPct val="70000"/>
              </a:lnSpc>
              <a:spcBef>
                <a:spcPts val="1000"/>
              </a:spcBef>
              <a:spcAft>
                <a:spcPts val="0"/>
              </a:spcAft>
              <a:buSzPts val="1600"/>
              <a:buChar char="•"/>
            </a:pPr>
            <a:r>
              <a:rPr lang="en-IN" sz="2600"/>
              <a:t>The important thing to remember is that data cubes are n-dimensional and do not confine data to 3-D.</a:t>
            </a:r>
            <a:endParaRPr sz="2600"/>
          </a:p>
          <a:p>
            <a:pPr indent="0" lvl="0" marL="457200" rtl="0" algn="l">
              <a:lnSpc>
                <a:spcPct val="70000"/>
              </a:lnSpc>
              <a:spcBef>
                <a:spcPts val="1000"/>
              </a:spcBef>
              <a:spcAft>
                <a:spcPts val="0"/>
              </a:spcAft>
              <a:buSzPts val="1800"/>
              <a:buNone/>
            </a:pPr>
            <a:r>
              <a:t/>
            </a:r>
            <a:endParaRPr sz="2600"/>
          </a:p>
          <a:p>
            <a:pPr indent="-330200" lvl="0" marL="457200" rtl="0" algn="l">
              <a:lnSpc>
                <a:spcPct val="70000"/>
              </a:lnSpc>
              <a:spcBef>
                <a:spcPts val="1000"/>
              </a:spcBef>
              <a:spcAft>
                <a:spcPts val="0"/>
              </a:spcAft>
              <a:buSzPts val="1600"/>
              <a:buChar char="•"/>
            </a:pPr>
            <a:r>
              <a:rPr lang="en-IN" sz="2600"/>
              <a:t>Given a set of dimensions, we can generate a cuboid for each of the possible subsets of the given dimensions. The result would form a lattice of cuboids, each showing the data at a different level of summarization, or group-by. </a:t>
            </a:r>
            <a:endParaRPr sz="2600"/>
          </a:p>
          <a:p>
            <a:pPr indent="0" lvl="0" marL="457200" rtl="0" algn="l">
              <a:lnSpc>
                <a:spcPct val="70000"/>
              </a:lnSpc>
              <a:spcBef>
                <a:spcPts val="1000"/>
              </a:spcBef>
              <a:spcAft>
                <a:spcPts val="0"/>
              </a:spcAft>
              <a:buSzPts val="1800"/>
              <a:buNone/>
            </a:pPr>
            <a:r>
              <a:t/>
            </a:r>
            <a:endParaRPr sz="2600"/>
          </a:p>
          <a:p>
            <a:pPr indent="-330200" lvl="0" marL="457200" rtl="0" algn="l">
              <a:lnSpc>
                <a:spcPct val="70000"/>
              </a:lnSpc>
              <a:spcBef>
                <a:spcPts val="1000"/>
              </a:spcBef>
              <a:spcAft>
                <a:spcPts val="0"/>
              </a:spcAft>
              <a:buSzPts val="1600"/>
              <a:buChar char="•"/>
            </a:pPr>
            <a:r>
              <a:rPr lang="en-IN" sz="2600"/>
              <a:t>The n-D cuboid that holds the lowest level of summarization is called the </a:t>
            </a:r>
            <a:r>
              <a:rPr lang="en-IN" sz="2600">
                <a:solidFill>
                  <a:schemeClr val="accent1"/>
                </a:solidFill>
              </a:rPr>
              <a:t>base cuboid(Least generalized i.e most specific).</a:t>
            </a:r>
            <a:endParaRPr sz="2600">
              <a:solidFill>
                <a:schemeClr val="accent1"/>
              </a:solidFill>
            </a:endParaRPr>
          </a:p>
          <a:p>
            <a:pPr indent="0" lvl="0" marL="457200" rtl="0" algn="l">
              <a:lnSpc>
                <a:spcPct val="70000"/>
              </a:lnSpc>
              <a:spcBef>
                <a:spcPts val="1000"/>
              </a:spcBef>
              <a:spcAft>
                <a:spcPts val="0"/>
              </a:spcAft>
              <a:buSzPts val="1800"/>
              <a:buNone/>
            </a:pPr>
            <a:r>
              <a:t/>
            </a:r>
            <a:endParaRPr sz="2600"/>
          </a:p>
          <a:p>
            <a:pPr indent="-330200" lvl="0" marL="457200" rtl="0" algn="l">
              <a:lnSpc>
                <a:spcPct val="70000"/>
              </a:lnSpc>
              <a:spcBef>
                <a:spcPts val="1000"/>
              </a:spcBef>
              <a:spcAft>
                <a:spcPts val="0"/>
              </a:spcAft>
              <a:buSzPts val="1600"/>
              <a:buChar char="•"/>
            </a:pPr>
            <a:r>
              <a:rPr lang="en-IN" sz="2600"/>
              <a:t>The 0-D cuboid, which holds the highest level of summarization, is called the </a:t>
            </a:r>
            <a:r>
              <a:rPr lang="en-IN" sz="2600">
                <a:solidFill>
                  <a:schemeClr val="accent1"/>
                </a:solidFill>
              </a:rPr>
              <a:t>apex cuboid(Most generalized i.e least specific).</a:t>
            </a:r>
            <a:endParaRPr sz="2600">
              <a:solidFill>
                <a:schemeClr val="accent1"/>
              </a:solidFill>
            </a:endParaRPr>
          </a:p>
          <a:p>
            <a:pPr indent="0" lvl="0" marL="457200" rtl="0" algn="l">
              <a:lnSpc>
                <a:spcPct val="70000"/>
              </a:lnSpc>
              <a:spcBef>
                <a:spcPts val="1000"/>
              </a:spcBef>
              <a:spcAft>
                <a:spcPts val="0"/>
              </a:spcAft>
              <a:buSzPts val="1800"/>
              <a:buNone/>
            </a:pPr>
            <a:r>
              <a:t/>
            </a:r>
            <a:endParaRPr sz="2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838200" y="-1170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t>Lattice of Cuboids</a:t>
            </a:r>
            <a:endParaRPr/>
          </a:p>
        </p:txBody>
      </p:sp>
      <p:sp>
        <p:nvSpPr>
          <p:cNvPr id="370" name="Google Shape;370;p5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371" name="Google Shape;371;p54"/>
          <p:cNvPicPr preferRelativeResize="0"/>
          <p:nvPr/>
        </p:nvPicPr>
        <p:blipFill rotWithShape="1">
          <a:blip r:embed="rId3">
            <a:alphaModFix/>
          </a:blip>
          <a:srcRect b="0" l="0" r="0" t="0"/>
          <a:stretch/>
        </p:blipFill>
        <p:spPr>
          <a:xfrm>
            <a:off x="696525" y="1000125"/>
            <a:ext cx="10657274" cy="5679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6" name="Shape 376"/>
        <p:cNvGrpSpPr/>
        <p:nvPr/>
      </p:nvGrpSpPr>
      <p:grpSpPr>
        <a:xfrm>
          <a:off x="0" y="0"/>
          <a:ext cx="0" cy="0"/>
          <a:chOff x="0" y="0"/>
          <a:chExt cx="0" cy="0"/>
        </a:xfrm>
      </p:grpSpPr>
      <p:sp>
        <p:nvSpPr>
          <p:cNvPr id="377" name="Google Shape;377;p55"/>
          <p:cNvSpPr txBox="1"/>
          <p:nvPr>
            <p:ph type="title"/>
          </p:nvPr>
        </p:nvSpPr>
        <p:spPr>
          <a:xfrm>
            <a:off x="838200" y="90800"/>
            <a:ext cx="10515600" cy="536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45454"/>
              <a:buNone/>
            </a:pPr>
            <a:r>
              <a:rPr lang="en-IN"/>
              <a:t>Metadata Repository</a:t>
            </a:r>
            <a:endParaRPr/>
          </a:p>
        </p:txBody>
      </p:sp>
      <p:sp>
        <p:nvSpPr>
          <p:cNvPr id="378" name="Google Shape;378;p55"/>
          <p:cNvSpPr txBox="1"/>
          <p:nvPr>
            <p:ph idx="1" type="body"/>
          </p:nvPr>
        </p:nvSpPr>
        <p:spPr>
          <a:xfrm>
            <a:off x="51150" y="626900"/>
            <a:ext cx="12089700" cy="63684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935"/>
              <a:buNone/>
            </a:pPr>
            <a:r>
              <a:rPr lang="en-IN" sz="2610"/>
              <a:t>When used in a data warehouse, metadata are the data that define warehouse objects.</a:t>
            </a:r>
            <a:endParaRPr sz="2610"/>
          </a:p>
          <a:p>
            <a:pPr indent="0" lvl="0" marL="0" rtl="0" algn="l">
              <a:lnSpc>
                <a:spcPct val="80000"/>
              </a:lnSpc>
              <a:spcBef>
                <a:spcPts val="1000"/>
              </a:spcBef>
              <a:spcAft>
                <a:spcPts val="0"/>
              </a:spcAft>
              <a:buSzPts val="935"/>
              <a:buNone/>
            </a:pPr>
            <a:r>
              <a:rPr lang="en-IN" sz="2610"/>
              <a:t>A metadata repository should contain the following:</a:t>
            </a:r>
            <a:endParaRPr sz="2610"/>
          </a:p>
          <a:p>
            <a:pPr indent="-394335" lvl="0" marL="457200" rtl="0" algn="l">
              <a:lnSpc>
                <a:spcPct val="80000"/>
              </a:lnSpc>
              <a:spcBef>
                <a:spcPts val="1000"/>
              </a:spcBef>
              <a:spcAft>
                <a:spcPts val="0"/>
              </a:spcAft>
              <a:buSzPts val="2610"/>
              <a:buChar char="•"/>
            </a:pPr>
            <a:r>
              <a:rPr lang="en-IN" sz="2610"/>
              <a:t>A description of the data warehouse structure, which includes the warehouse schema, view, dimensions, hierarchies, and derived data definitions, as well as data mart locations and contents</a:t>
            </a:r>
            <a:endParaRPr sz="2610"/>
          </a:p>
          <a:p>
            <a:pPr indent="0" lvl="0" marL="457200" rtl="0" algn="l">
              <a:lnSpc>
                <a:spcPct val="80000"/>
              </a:lnSpc>
              <a:spcBef>
                <a:spcPts val="1000"/>
              </a:spcBef>
              <a:spcAft>
                <a:spcPts val="0"/>
              </a:spcAft>
              <a:buSzPts val="1800"/>
              <a:buNone/>
            </a:pPr>
            <a:r>
              <a:t/>
            </a:r>
            <a:endParaRPr sz="2610"/>
          </a:p>
          <a:p>
            <a:pPr indent="-394335" lvl="0" marL="457200" rtl="0" algn="l">
              <a:lnSpc>
                <a:spcPct val="80000"/>
              </a:lnSpc>
              <a:spcBef>
                <a:spcPts val="0"/>
              </a:spcBef>
              <a:spcAft>
                <a:spcPts val="0"/>
              </a:spcAft>
              <a:buSzPts val="2610"/>
              <a:buChar char="•"/>
            </a:pPr>
            <a:r>
              <a:rPr lang="en-IN" sz="2610"/>
              <a:t>Operational metadata, which include data lineage (history of migrated data and the</a:t>
            </a:r>
            <a:endParaRPr sz="2610"/>
          </a:p>
          <a:p>
            <a:pPr indent="0" lvl="0" marL="0" rtl="0" algn="l">
              <a:lnSpc>
                <a:spcPct val="80000"/>
              </a:lnSpc>
              <a:spcBef>
                <a:spcPts val="0"/>
              </a:spcBef>
              <a:spcAft>
                <a:spcPts val="0"/>
              </a:spcAft>
              <a:buSzPts val="935"/>
              <a:buNone/>
            </a:pPr>
            <a:r>
              <a:rPr lang="en-IN" sz="2610"/>
              <a:t>      sequence of transformations applied to it), currency of data (active, archived, or</a:t>
            </a:r>
            <a:endParaRPr sz="2610"/>
          </a:p>
          <a:p>
            <a:pPr indent="0" lvl="0" marL="0" rtl="0" algn="l">
              <a:lnSpc>
                <a:spcPct val="80000"/>
              </a:lnSpc>
              <a:spcBef>
                <a:spcPts val="0"/>
              </a:spcBef>
              <a:spcAft>
                <a:spcPts val="0"/>
              </a:spcAft>
              <a:buSzPts val="935"/>
              <a:buNone/>
            </a:pPr>
            <a:r>
              <a:rPr lang="en-IN" sz="2610"/>
              <a:t>      purged), and monitoring information (warehouse usage statistics, error reports, and</a:t>
            </a:r>
            <a:endParaRPr sz="2610"/>
          </a:p>
          <a:p>
            <a:pPr indent="0" lvl="0" marL="0" rtl="0" algn="l">
              <a:lnSpc>
                <a:spcPct val="80000"/>
              </a:lnSpc>
              <a:spcBef>
                <a:spcPts val="0"/>
              </a:spcBef>
              <a:spcAft>
                <a:spcPts val="0"/>
              </a:spcAft>
              <a:buSzPts val="935"/>
              <a:buNone/>
            </a:pPr>
            <a:r>
              <a:rPr lang="en-IN" sz="2610"/>
              <a:t>      audit trails).</a:t>
            </a:r>
            <a:endParaRPr sz="2610"/>
          </a:p>
          <a:p>
            <a:pPr indent="0" lvl="0" marL="0" rtl="0" algn="l">
              <a:lnSpc>
                <a:spcPct val="80000"/>
              </a:lnSpc>
              <a:spcBef>
                <a:spcPts val="0"/>
              </a:spcBef>
              <a:spcAft>
                <a:spcPts val="0"/>
              </a:spcAft>
              <a:buSzPts val="935"/>
              <a:buNone/>
            </a:pPr>
            <a:r>
              <a:t/>
            </a:r>
            <a:endParaRPr sz="2610"/>
          </a:p>
          <a:p>
            <a:pPr indent="-394335" lvl="0" marL="457200" rtl="0" algn="l">
              <a:lnSpc>
                <a:spcPct val="80000"/>
              </a:lnSpc>
              <a:spcBef>
                <a:spcPts val="0"/>
              </a:spcBef>
              <a:spcAft>
                <a:spcPts val="0"/>
              </a:spcAft>
              <a:buSzPts val="2610"/>
              <a:buChar char="•"/>
            </a:pPr>
            <a:r>
              <a:rPr lang="en-IN" sz="2610"/>
              <a:t>The algorithms used for summarization, which include measure and dimension       definition algorithms, data on granularity, partitions, subject areas, aggregation, summarization, and predefined queries and reports.</a:t>
            </a:r>
            <a:endParaRPr sz="2610"/>
          </a:p>
          <a:p>
            <a:pPr indent="0" lvl="0" marL="457200" rtl="0" algn="l">
              <a:lnSpc>
                <a:spcPct val="80000"/>
              </a:lnSpc>
              <a:spcBef>
                <a:spcPts val="0"/>
              </a:spcBef>
              <a:spcAft>
                <a:spcPts val="0"/>
              </a:spcAft>
              <a:buSzPts val="1800"/>
              <a:buNone/>
            </a:pPr>
            <a:r>
              <a:t/>
            </a:r>
            <a:endParaRPr sz="2610"/>
          </a:p>
          <a:p>
            <a:pPr indent="0" lvl="0" marL="0" rtl="0" algn="l">
              <a:lnSpc>
                <a:spcPct val="80000"/>
              </a:lnSpc>
              <a:spcBef>
                <a:spcPts val="1000"/>
              </a:spcBef>
              <a:spcAft>
                <a:spcPts val="0"/>
              </a:spcAft>
              <a:buSzPts val="935"/>
              <a:buNone/>
            </a:pPr>
            <a:r>
              <a:t/>
            </a:r>
            <a:endParaRPr sz="261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838200" y="90800"/>
            <a:ext cx="10515600" cy="536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45454"/>
              <a:buNone/>
            </a:pPr>
            <a:r>
              <a:rPr lang="en-IN"/>
              <a:t>Metadata Repository</a:t>
            </a:r>
            <a:endParaRPr/>
          </a:p>
        </p:txBody>
      </p:sp>
      <p:sp>
        <p:nvSpPr>
          <p:cNvPr id="385" name="Google Shape;385;p56"/>
          <p:cNvSpPr txBox="1"/>
          <p:nvPr>
            <p:ph idx="1" type="body"/>
          </p:nvPr>
        </p:nvSpPr>
        <p:spPr>
          <a:xfrm>
            <a:off x="51150" y="1077575"/>
            <a:ext cx="12089700" cy="6368400"/>
          </a:xfrm>
          <a:prstGeom prst="rect">
            <a:avLst/>
          </a:prstGeom>
          <a:noFill/>
          <a:ln>
            <a:noFill/>
          </a:ln>
        </p:spPr>
        <p:txBody>
          <a:bodyPr anchorCtr="0" anchor="t" bIns="45700" lIns="91425" spcFirstLastPara="1" rIns="91425" wrap="square" tIns="45700">
            <a:noAutofit/>
          </a:bodyPr>
          <a:lstStyle/>
          <a:p>
            <a:pPr indent="-394335" lvl="0" marL="457200" rtl="0" algn="l">
              <a:lnSpc>
                <a:spcPct val="80000"/>
              </a:lnSpc>
              <a:spcBef>
                <a:spcPts val="0"/>
              </a:spcBef>
              <a:spcAft>
                <a:spcPts val="0"/>
              </a:spcAft>
              <a:buSzPts val="2610"/>
              <a:buChar char="•"/>
            </a:pPr>
            <a:r>
              <a:rPr lang="en-IN" sz="2610"/>
              <a:t>Mapping from the operational environment to the data warehouse, which includes source databases and their contents, gateway descriptions, data partitions, data extraction, cleaning, transformation rules and defaults, data refresh and purging rules, and security (user authorization and access control).</a:t>
            </a:r>
            <a:endParaRPr sz="2610"/>
          </a:p>
          <a:p>
            <a:pPr indent="0" lvl="0" marL="457200" rtl="0" algn="l">
              <a:lnSpc>
                <a:spcPct val="80000"/>
              </a:lnSpc>
              <a:spcBef>
                <a:spcPts val="0"/>
              </a:spcBef>
              <a:spcAft>
                <a:spcPts val="0"/>
              </a:spcAft>
              <a:buSzPts val="1800"/>
              <a:buNone/>
            </a:pPr>
            <a:r>
              <a:t/>
            </a:r>
            <a:endParaRPr sz="2610"/>
          </a:p>
          <a:p>
            <a:pPr indent="-394335" lvl="0" marL="457200" rtl="0" algn="l">
              <a:lnSpc>
                <a:spcPct val="80000"/>
              </a:lnSpc>
              <a:spcBef>
                <a:spcPts val="0"/>
              </a:spcBef>
              <a:spcAft>
                <a:spcPts val="0"/>
              </a:spcAft>
              <a:buSzPts val="2610"/>
              <a:buChar char="•"/>
            </a:pPr>
            <a:r>
              <a:rPr lang="en-IN" sz="2610"/>
              <a:t>Data related to system performance, which include indices and profiles that improve</a:t>
            </a:r>
            <a:endParaRPr sz="2610"/>
          </a:p>
          <a:p>
            <a:pPr indent="0" lvl="0" marL="0" rtl="0" algn="l">
              <a:lnSpc>
                <a:spcPct val="80000"/>
              </a:lnSpc>
              <a:spcBef>
                <a:spcPts val="0"/>
              </a:spcBef>
              <a:spcAft>
                <a:spcPts val="0"/>
              </a:spcAft>
              <a:buSzPts val="1800"/>
              <a:buNone/>
            </a:pPr>
            <a:r>
              <a:rPr lang="en-IN" sz="2610"/>
              <a:t>      data access and retrieval performance, in addition to rules for the timing and</a:t>
            </a:r>
            <a:endParaRPr sz="2610"/>
          </a:p>
          <a:p>
            <a:pPr indent="0" lvl="0" marL="0" rtl="0" algn="l">
              <a:lnSpc>
                <a:spcPct val="80000"/>
              </a:lnSpc>
              <a:spcBef>
                <a:spcPts val="0"/>
              </a:spcBef>
              <a:spcAft>
                <a:spcPts val="0"/>
              </a:spcAft>
              <a:buSzPts val="1800"/>
              <a:buNone/>
            </a:pPr>
            <a:r>
              <a:rPr lang="en-IN" sz="2610"/>
              <a:t>      scheduling of refresh, update, and replication cycles.</a:t>
            </a:r>
            <a:endParaRPr sz="2610"/>
          </a:p>
          <a:p>
            <a:pPr indent="0" lvl="0" marL="0" rtl="0" algn="l">
              <a:lnSpc>
                <a:spcPct val="80000"/>
              </a:lnSpc>
              <a:spcBef>
                <a:spcPts val="0"/>
              </a:spcBef>
              <a:spcAft>
                <a:spcPts val="0"/>
              </a:spcAft>
              <a:buSzPts val="1800"/>
              <a:buNone/>
            </a:pPr>
            <a:r>
              <a:t/>
            </a:r>
            <a:endParaRPr sz="2610"/>
          </a:p>
          <a:p>
            <a:pPr indent="-394335" lvl="0" marL="457200" rtl="0" algn="l">
              <a:lnSpc>
                <a:spcPct val="80000"/>
              </a:lnSpc>
              <a:spcBef>
                <a:spcPts val="0"/>
              </a:spcBef>
              <a:spcAft>
                <a:spcPts val="0"/>
              </a:spcAft>
              <a:buSzPts val="2610"/>
              <a:buChar char="•"/>
            </a:pPr>
            <a:r>
              <a:rPr lang="en-IN" sz="2610"/>
              <a:t>Business metadata, which include business terms and definitions, data ownership</a:t>
            </a:r>
            <a:endParaRPr sz="2610"/>
          </a:p>
          <a:p>
            <a:pPr indent="0" lvl="0" marL="0" rtl="0" algn="l">
              <a:lnSpc>
                <a:spcPct val="80000"/>
              </a:lnSpc>
              <a:spcBef>
                <a:spcPts val="0"/>
              </a:spcBef>
              <a:spcAft>
                <a:spcPts val="0"/>
              </a:spcAft>
              <a:buSzPts val="1800"/>
              <a:buNone/>
            </a:pPr>
            <a:r>
              <a:rPr lang="en-IN" sz="2610"/>
              <a:t>      information, and charging policies.</a:t>
            </a:r>
            <a:endParaRPr sz="2610"/>
          </a:p>
          <a:p>
            <a:pPr indent="0" lvl="0" marL="0" rtl="0" algn="l">
              <a:lnSpc>
                <a:spcPct val="80000"/>
              </a:lnSpc>
              <a:spcBef>
                <a:spcPts val="0"/>
              </a:spcBef>
              <a:spcAft>
                <a:spcPts val="0"/>
              </a:spcAft>
              <a:buSzPts val="1800"/>
              <a:buNone/>
            </a:pPr>
            <a:r>
              <a:t/>
            </a:r>
            <a:endParaRPr sz="2610"/>
          </a:p>
          <a:p>
            <a:pPr indent="0" lvl="0" marL="457200" rtl="0" algn="l">
              <a:lnSpc>
                <a:spcPct val="80000"/>
              </a:lnSpc>
              <a:spcBef>
                <a:spcPts val="0"/>
              </a:spcBef>
              <a:spcAft>
                <a:spcPts val="0"/>
              </a:spcAft>
              <a:buSzPts val="1800"/>
              <a:buNone/>
            </a:pPr>
            <a:r>
              <a:t/>
            </a:r>
            <a:endParaRPr sz="2610"/>
          </a:p>
          <a:p>
            <a:pPr indent="0" lvl="0" marL="0" rtl="0" algn="l">
              <a:lnSpc>
                <a:spcPct val="80000"/>
              </a:lnSpc>
              <a:spcBef>
                <a:spcPts val="0"/>
              </a:spcBef>
              <a:spcAft>
                <a:spcPts val="0"/>
              </a:spcAft>
              <a:buSzPts val="935"/>
              <a:buNone/>
            </a:pPr>
            <a:r>
              <a:t/>
            </a:r>
            <a:endParaRPr sz="2610"/>
          </a:p>
          <a:p>
            <a:pPr indent="0" lvl="0" marL="0" rtl="0" algn="l">
              <a:lnSpc>
                <a:spcPct val="80000"/>
              </a:lnSpc>
              <a:spcBef>
                <a:spcPts val="0"/>
              </a:spcBef>
              <a:spcAft>
                <a:spcPts val="0"/>
              </a:spcAft>
              <a:buSzPts val="935"/>
              <a:buNone/>
            </a:pPr>
            <a:r>
              <a:t/>
            </a:r>
            <a:endParaRPr sz="2610"/>
          </a:p>
          <a:p>
            <a:pPr indent="0" lvl="0" marL="0" rtl="0" algn="l">
              <a:lnSpc>
                <a:spcPct val="80000"/>
              </a:lnSpc>
              <a:spcBef>
                <a:spcPts val="1000"/>
              </a:spcBef>
              <a:spcAft>
                <a:spcPts val="0"/>
              </a:spcAft>
              <a:buSzPts val="935"/>
              <a:buNone/>
            </a:pPr>
            <a:r>
              <a:t/>
            </a:r>
            <a:endParaRPr sz="261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838200" y="90800"/>
            <a:ext cx="10515600" cy="536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45454"/>
              <a:buNone/>
            </a:pPr>
            <a:r>
              <a:rPr lang="en-IN"/>
              <a:t>Why Metadata is Important??</a:t>
            </a:r>
            <a:endParaRPr/>
          </a:p>
        </p:txBody>
      </p:sp>
      <p:sp>
        <p:nvSpPr>
          <p:cNvPr id="392" name="Google Shape;392;p57"/>
          <p:cNvSpPr txBox="1"/>
          <p:nvPr>
            <p:ph idx="1" type="body"/>
          </p:nvPr>
        </p:nvSpPr>
        <p:spPr>
          <a:xfrm>
            <a:off x="51150" y="1077575"/>
            <a:ext cx="12089700" cy="6368400"/>
          </a:xfrm>
          <a:prstGeom prst="rect">
            <a:avLst/>
          </a:prstGeom>
          <a:noFill/>
          <a:ln>
            <a:noFill/>
          </a:ln>
        </p:spPr>
        <p:txBody>
          <a:bodyPr anchorCtr="0" anchor="t" bIns="45700" lIns="91425" spcFirstLastPara="1" rIns="91425" wrap="square" tIns="45700">
            <a:noAutofit/>
          </a:bodyPr>
          <a:lstStyle/>
          <a:p>
            <a:pPr indent="-394335" lvl="0" marL="457200" rtl="0" algn="l">
              <a:lnSpc>
                <a:spcPct val="80000"/>
              </a:lnSpc>
              <a:spcBef>
                <a:spcPts val="0"/>
              </a:spcBef>
              <a:spcAft>
                <a:spcPts val="0"/>
              </a:spcAft>
              <a:buSzPts val="2610"/>
              <a:buChar char="•"/>
            </a:pPr>
            <a:r>
              <a:rPr lang="en-IN" sz="2610"/>
              <a:t>Metadata are used as a directory to help the decision support system analyst locate the contents of the data warehouse, and as a guide to the data mapping when data are transformed from the operational environment to the data warehouse  environment. </a:t>
            </a:r>
            <a:endParaRPr sz="2610"/>
          </a:p>
          <a:p>
            <a:pPr indent="0" lvl="0" marL="457200" rtl="0" algn="l">
              <a:lnSpc>
                <a:spcPct val="80000"/>
              </a:lnSpc>
              <a:spcBef>
                <a:spcPts val="0"/>
              </a:spcBef>
              <a:spcAft>
                <a:spcPts val="0"/>
              </a:spcAft>
              <a:buSzPts val="1800"/>
              <a:buNone/>
            </a:pPr>
            <a:r>
              <a:t/>
            </a:r>
            <a:endParaRPr sz="2610"/>
          </a:p>
          <a:p>
            <a:pPr indent="-394335" lvl="0" marL="457200" rtl="0" algn="l">
              <a:lnSpc>
                <a:spcPct val="80000"/>
              </a:lnSpc>
              <a:spcBef>
                <a:spcPts val="0"/>
              </a:spcBef>
              <a:spcAft>
                <a:spcPts val="0"/>
              </a:spcAft>
              <a:buSzPts val="2610"/>
              <a:buChar char="•"/>
            </a:pPr>
            <a:r>
              <a:rPr lang="en-IN" sz="2610"/>
              <a:t>Metadata also serve as a guide to the algorithms used for summarization between the current detailed data and the lightly summarized data, and between the lightly summarized data and the highly summarized data.</a:t>
            </a:r>
            <a:endParaRPr sz="2610"/>
          </a:p>
          <a:p>
            <a:pPr indent="0" lvl="0" marL="457200" rtl="0" algn="l">
              <a:lnSpc>
                <a:spcPct val="80000"/>
              </a:lnSpc>
              <a:spcBef>
                <a:spcPts val="0"/>
              </a:spcBef>
              <a:spcAft>
                <a:spcPts val="0"/>
              </a:spcAft>
              <a:buSzPts val="1800"/>
              <a:buNone/>
            </a:pPr>
            <a:r>
              <a:t/>
            </a:r>
            <a:endParaRPr sz="2610"/>
          </a:p>
          <a:p>
            <a:pPr indent="-394335" lvl="0" marL="457200" rtl="0" algn="l">
              <a:lnSpc>
                <a:spcPct val="80000"/>
              </a:lnSpc>
              <a:spcBef>
                <a:spcPts val="0"/>
              </a:spcBef>
              <a:spcAft>
                <a:spcPts val="0"/>
              </a:spcAft>
              <a:buSzPts val="2610"/>
              <a:buChar char="•"/>
            </a:pPr>
            <a:r>
              <a:rPr lang="en-IN" sz="2610"/>
              <a:t>Metadata should be stored and managed persistently (i.e., on disk).</a:t>
            </a:r>
            <a:endParaRPr sz="2610"/>
          </a:p>
          <a:p>
            <a:pPr indent="0" lvl="0" marL="0" rtl="0" algn="l">
              <a:lnSpc>
                <a:spcPct val="80000"/>
              </a:lnSpc>
              <a:spcBef>
                <a:spcPts val="0"/>
              </a:spcBef>
              <a:spcAft>
                <a:spcPts val="0"/>
              </a:spcAft>
              <a:buSzPts val="1800"/>
              <a:buNone/>
            </a:pPr>
            <a:r>
              <a:t/>
            </a:r>
            <a:endParaRPr sz="2610"/>
          </a:p>
          <a:p>
            <a:pPr indent="0" lvl="0" marL="457200" rtl="0" algn="l">
              <a:lnSpc>
                <a:spcPct val="80000"/>
              </a:lnSpc>
              <a:spcBef>
                <a:spcPts val="0"/>
              </a:spcBef>
              <a:spcAft>
                <a:spcPts val="0"/>
              </a:spcAft>
              <a:buSzPts val="1800"/>
              <a:buNone/>
            </a:pPr>
            <a:r>
              <a:t/>
            </a:r>
            <a:endParaRPr sz="2610"/>
          </a:p>
          <a:p>
            <a:pPr indent="0" lvl="0" marL="0" rtl="0" algn="l">
              <a:lnSpc>
                <a:spcPct val="80000"/>
              </a:lnSpc>
              <a:spcBef>
                <a:spcPts val="0"/>
              </a:spcBef>
              <a:spcAft>
                <a:spcPts val="0"/>
              </a:spcAft>
              <a:buSzPts val="935"/>
              <a:buNone/>
            </a:pPr>
            <a:r>
              <a:t/>
            </a:r>
            <a:endParaRPr sz="2610"/>
          </a:p>
          <a:p>
            <a:pPr indent="0" lvl="0" marL="0" rtl="0" algn="l">
              <a:lnSpc>
                <a:spcPct val="80000"/>
              </a:lnSpc>
              <a:spcBef>
                <a:spcPts val="0"/>
              </a:spcBef>
              <a:spcAft>
                <a:spcPts val="0"/>
              </a:spcAft>
              <a:buSzPts val="935"/>
              <a:buNone/>
            </a:pPr>
            <a:r>
              <a:t/>
            </a:r>
            <a:endParaRPr sz="2610"/>
          </a:p>
          <a:p>
            <a:pPr indent="0" lvl="0" marL="0" rtl="0" algn="l">
              <a:lnSpc>
                <a:spcPct val="80000"/>
              </a:lnSpc>
              <a:spcBef>
                <a:spcPts val="1000"/>
              </a:spcBef>
              <a:spcAft>
                <a:spcPts val="0"/>
              </a:spcAft>
              <a:buSzPts val="935"/>
              <a:buNone/>
            </a:pPr>
            <a:r>
              <a:t/>
            </a:r>
            <a:endParaRPr sz="261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58"/>
          <p:cNvSpPr txBox="1"/>
          <p:nvPr/>
        </p:nvSpPr>
        <p:spPr>
          <a:xfrm>
            <a:off x="1524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a:t>
            </a:r>
            <a:endParaRPr b="0" i="0" sz="1800" u="none" cap="none" strike="noStrike">
              <a:solidFill>
                <a:schemeClr val="dk1"/>
              </a:solidFill>
              <a:latin typeface="Calibri"/>
              <a:ea typeface="Calibri"/>
              <a:cs typeface="Calibri"/>
              <a:sym typeface="Calibri"/>
            </a:endParaRPr>
          </a:p>
        </p:txBody>
      </p:sp>
      <p:sp>
        <p:nvSpPr>
          <p:cNvPr id="398" name="Google Shape;398;p58"/>
          <p:cNvSpPr txBox="1"/>
          <p:nvPr/>
        </p:nvSpPr>
        <p:spPr>
          <a:xfrm>
            <a:off x="48006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Data Mining: Concepts and Techniques</a:t>
            </a:r>
            <a:endParaRPr b="0" i="0" sz="1800" u="none" cap="none" strike="noStrike">
              <a:solidFill>
                <a:schemeClr val="dk1"/>
              </a:solidFill>
              <a:latin typeface="Calibri"/>
              <a:ea typeface="Calibri"/>
              <a:cs typeface="Calibri"/>
              <a:sym typeface="Calibri"/>
            </a:endParaRPr>
          </a:p>
        </p:txBody>
      </p:sp>
      <p:sp>
        <p:nvSpPr>
          <p:cNvPr id="399" name="Google Shape;399;p58"/>
          <p:cNvSpPr txBox="1"/>
          <p:nvPr/>
        </p:nvSpPr>
        <p:spPr>
          <a:xfrm>
            <a:off x="8763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chemeClr val="dk1"/>
                </a:solidFill>
                <a:latin typeface="Tahoma"/>
                <a:ea typeface="Tahoma"/>
                <a:cs typeface="Tahoma"/>
                <a:sym typeface="Tahoma"/>
              </a:rPr>
              <a:t>‹#›</a:t>
            </a:fld>
            <a:endParaRPr b="0" i="0" sz="1800" u="none" cap="none" strike="noStrike">
              <a:solidFill>
                <a:schemeClr val="dk1"/>
              </a:solidFill>
              <a:latin typeface="Calibri"/>
              <a:ea typeface="Calibri"/>
              <a:cs typeface="Calibri"/>
              <a:sym typeface="Calibri"/>
            </a:endParaRPr>
          </a:p>
        </p:txBody>
      </p:sp>
      <p:sp>
        <p:nvSpPr>
          <p:cNvPr id="400" name="Google Shape;400;p58"/>
          <p:cNvSpPr txBox="1"/>
          <p:nvPr>
            <p:ph type="title"/>
          </p:nvPr>
        </p:nvSpPr>
        <p:spPr>
          <a:xfrm>
            <a:off x="1727447" y="-295182"/>
            <a:ext cx="83820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imes New Roman"/>
              <a:buNone/>
            </a:pPr>
            <a:r>
              <a:rPr b="0" i="0" lang="en-IN" sz="3600" u="none" strike="noStrike">
                <a:solidFill>
                  <a:srgbClr val="0645AD"/>
                </a:solidFill>
                <a:latin typeface="Times New Roman"/>
                <a:ea typeface="Times New Roman"/>
                <a:cs typeface="Times New Roman"/>
                <a:sym typeface="Times New Roman"/>
              </a:rPr>
              <a:t>Dimensional Modelling</a:t>
            </a:r>
            <a:endParaRPr/>
          </a:p>
        </p:txBody>
      </p:sp>
      <p:sp>
        <p:nvSpPr>
          <p:cNvPr id="401" name="Google Shape;401;p58"/>
          <p:cNvSpPr txBox="1"/>
          <p:nvPr>
            <p:ph idx="1" type="body"/>
          </p:nvPr>
        </p:nvSpPr>
        <p:spPr>
          <a:xfrm>
            <a:off x="0" y="622925"/>
            <a:ext cx="12192000" cy="58542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22222"/>
              </a:buClr>
              <a:buSzPts val="2600"/>
              <a:buChar char="•"/>
            </a:pPr>
            <a:r>
              <a:rPr b="1" lang="en-IN" sz="2600">
                <a:solidFill>
                  <a:srgbClr val="222222"/>
                </a:solidFill>
              </a:rPr>
              <a:t>Dimensional Modeling (DM)</a:t>
            </a:r>
            <a:r>
              <a:rPr lang="en-IN" sz="2600">
                <a:solidFill>
                  <a:srgbClr val="222222"/>
                </a:solidFill>
              </a:rPr>
              <a:t> is a logical design technique optimized for data storage in a Data warehouse.The purpose of dimensional modeling is to optimize the database for faster retrieval of data. </a:t>
            </a:r>
            <a:endParaRPr sz="3000"/>
          </a:p>
          <a:p>
            <a:pPr indent="-228600" lvl="0" marL="228600" rtl="0" algn="l">
              <a:lnSpc>
                <a:spcPct val="100000"/>
              </a:lnSpc>
              <a:spcBef>
                <a:spcPts val="0"/>
              </a:spcBef>
              <a:spcAft>
                <a:spcPts val="0"/>
              </a:spcAft>
              <a:buClr>
                <a:srgbClr val="222222"/>
              </a:buClr>
              <a:buSzPts val="2600"/>
              <a:buFont typeface="Calibri"/>
              <a:buChar char="•"/>
            </a:pPr>
            <a:r>
              <a:rPr lang="en-IN" sz="2600">
                <a:solidFill>
                  <a:srgbClr val="222222"/>
                </a:solidFill>
              </a:rPr>
              <a:t>The concept of Dimensional Modelling consists of “fact” and “dimension” tables. </a:t>
            </a:r>
            <a:endParaRPr sz="3000"/>
          </a:p>
          <a:p>
            <a:pPr indent="-228600" lvl="0" marL="228600" rtl="0" algn="l">
              <a:lnSpc>
                <a:spcPct val="100000"/>
              </a:lnSpc>
              <a:spcBef>
                <a:spcPts val="0"/>
              </a:spcBef>
              <a:spcAft>
                <a:spcPts val="0"/>
              </a:spcAft>
              <a:buClr>
                <a:srgbClr val="222222"/>
              </a:buClr>
              <a:buSzPts val="2600"/>
              <a:buFont typeface="Calibri"/>
              <a:buChar char="•"/>
            </a:pPr>
            <a:r>
              <a:rPr lang="en-IN" sz="2600">
                <a:solidFill>
                  <a:srgbClr val="222222"/>
                </a:solidFill>
              </a:rPr>
              <a:t>A dimensional model contains same information as ER model but packages the data in a symmetric format whose design goals are easy understandability, query performance, and resilience to change. </a:t>
            </a:r>
            <a:r>
              <a:rPr lang="en-IN" sz="2600">
                <a:solidFill>
                  <a:srgbClr val="FF0000"/>
                </a:solidFill>
              </a:rPr>
              <a:t>Why ER is not suitable for DWH?</a:t>
            </a:r>
            <a:endParaRPr sz="2600">
              <a:solidFill>
                <a:srgbClr val="FF0000"/>
              </a:solidFill>
            </a:endParaRPr>
          </a:p>
          <a:p>
            <a:pPr indent="-228600" lvl="0" marL="228600" rtl="0" algn="l">
              <a:lnSpc>
                <a:spcPct val="100000"/>
              </a:lnSpc>
              <a:spcBef>
                <a:spcPts val="0"/>
              </a:spcBef>
              <a:spcAft>
                <a:spcPts val="0"/>
              </a:spcAft>
              <a:buClr>
                <a:srgbClr val="222222"/>
              </a:buClr>
              <a:buSzPts val="2600"/>
              <a:buFont typeface="Calibri"/>
              <a:buChar char="•"/>
            </a:pPr>
            <a:r>
              <a:rPr lang="en-IN" sz="2600">
                <a:solidFill>
                  <a:srgbClr val="222222"/>
                </a:solidFill>
              </a:rPr>
              <a:t>A dimensional model in data warehouse is designed to read, summarize, analyze numeric information like values, balances, counts, weights, etc. in a data warehouse. </a:t>
            </a:r>
            <a:endParaRPr sz="3000"/>
          </a:p>
          <a:p>
            <a:pPr indent="0" lvl="0" marL="0" rtl="0" algn="l">
              <a:lnSpc>
                <a:spcPct val="100000"/>
              </a:lnSpc>
              <a:spcBef>
                <a:spcPts val="0"/>
              </a:spcBef>
              <a:spcAft>
                <a:spcPts val="0"/>
              </a:spcAft>
              <a:buClr>
                <a:srgbClr val="222222"/>
              </a:buClr>
              <a:buSzPts val="2400"/>
              <a:buNone/>
            </a:pPr>
            <a:r>
              <a:rPr lang="en-IN" sz="2600">
                <a:solidFill>
                  <a:srgbClr val="222222"/>
                </a:solidFill>
              </a:rPr>
              <a:t>    In contrast, relation models are optimized for addition, updating and deletion of data in a real-time  Online Transaction System.</a:t>
            </a:r>
            <a:endParaRPr sz="3000"/>
          </a:p>
          <a:p>
            <a:pPr indent="-228600" lvl="0" marL="228600" rtl="0" algn="l">
              <a:lnSpc>
                <a:spcPct val="100000"/>
              </a:lnSpc>
              <a:spcBef>
                <a:spcPts val="0"/>
              </a:spcBef>
              <a:spcAft>
                <a:spcPts val="0"/>
              </a:spcAft>
              <a:buClr>
                <a:srgbClr val="222222"/>
              </a:buClr>
              <a:buSzPts val="2600"/>
              <a:buFont typeface="Calibri"/>
              <a:buChar char="▪"/>
            </a:pPr>
            <a:r>
              <a:rPr lang="en-IN" sz="2600">
                <a:solidFill>
                  <a:srgbClr val="222222"/>
                </a:solidFill>
              </a:rPr>
              <a:t>Dimensional models are used in </a:t>
            </a:r>
            <a:r>
              <a:rPr lang="en-IN" sz="2600">
                <a:solidFill>
                  <a:schemeClr val="hlink"/>
                </a:solidFill>
                <a:uFill>
                  <a:noFill/>
                </a:uFill>
                <a:hlinkClick r:id="rId3"/>
              </a:rPr>
              <a:t>data warehouse systems</a:t>
            </a:r>
            <a:r>
              <a:rPr lang="en-IN" sz="2600"/>
              <a:t> </a:t>
            </a:r>
            <a:r>
              <a:rPr lang="en-IN" sz="2600">
                <a:solidFill>
                  <a:srgbClr val="222222"/>
                </a:solidFill>
              </a:rPr>
              <a:t>and not a good fit for relational systems.</a:t>
            </a:r>
            <a:endParaRPr sz="3000"/>
          </a:p>
          <a:p>
            <a:pPr indent="-76200" lvl="0" marL="228600" rtl="0" algn="l">
              <a:lnSpc>
                <a:spcPct val="100000"/>
              </a:lnSpc>
              <a:spcBef>
                <a:spcPts val="0"/>
              </a:spcBef>
              <a:spcAft>
                <a:spcPts val="0"/>
              </a:spcAft>
              <a:buClr>
                <a:schemeClr val="dk1"/>
              </a:buClr>
              <a:buSzPts val="2400"/>
              <a:buFont typeface="Noto Sans Symbols"/>
              <a:buNone/>
            </a:pPr>
            <a:r>
              <a:t/>
            </a:r>
            <a:endParaRPr sz="2600">
              <a:solidFill>
                <a:srgbClr val="222222"/>
              </a:solidFill>
            </a:endParaRPr>
          </a:p>
          <a:p>
            <a:pPr indent="0" lvl="0" marL="0" rtl="0" algn="l">
              <a:lnSpc>
                <a:spcPct val="100000"/>
              </a:lnSpc>
              <a:spcBef>
                <a:spcPts val="0"/>
              </a:spcBef>
              <a:spcAft>
                <a:spcPts val="0"/>
              </a:spcAft>
              <a:buClr>
                <a:schemeClr val="dk1"/>
              </a:buClr>
              <a:buSzPts val="2400"/>
              <a:buNone/>
            </a:pPr>
            <a:r>
              <a:t/>
            </a:r>
            <a:endParaRPr sz="2600">
              <a:solidFill>
                <a:srgbClr val="222222"/>
              </a:solidFill>
            </a:endParaRPr>
          </a:p>
          <a:p>
            <a:pPr indent="0" lvl="0" marL="0" rtl="0" algn="l">
              <a:lnSpc>
                <a:spcPct val="100000"/>
              </a:lnSpc>
              <a:spcBef>
                <a:spcPts val="0"/>
              </a:spcBef>
              <a:spcAft>
                <a:spcPts val="0"/>
              </a:spcAft>
              <a:buClr>
                <a:schemeClr val="dk1"/>
              </a:buClr>
              <a:buSzPts val="2400"/>
              <a:buNone/>
            </a:pPr>
            <a:r>
              <a:t/>
            </a:r>
            <a:endParaRPr sz="2600"/>
          </a:p>
          <a:p>
            <a:pPr indent="-76200" lvl="0" marL="228600" rtl="0" algn="just">
              <a:lnSpc>
                <a:spcPct val="90000"/>
              </a:lnSpc>
              <a:spcBef>
                <a:spcPts val="1000"/>
              </a:spcBef>
              <a:spcAft>
                <a:spcPts val="0"/>
              </a:spcAft>
              <a:buClr>
                <a:schemeClr val="dk1"/>
              </a:buClr>
              <a:buSzPts val="2400"/>
              <a:buNone/>
            </a:pPr>
            <a:r>
              <a:t/>
            </a:r>
            <a:endParaRPr sz="2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5" name="Shape 405"/>
        <p:cNvGrpSpPr/>
        <p:nvPr/>
      </p:nvGrpSpPr>
      <p:grpSpPr>
        <a:xfrm>
          <a:off x="0" y="0"/>
          <a:ext cx="0" cy="0"/>
          <a:chOff x="0" y="0"/>
          <a:chExt cx="0" cy="0"/>
        </a:xfrm>
      </p:grpSpPr>
      <p:sp>
        <p:nvSpPr>
          <p:cNvPr id="406" name="Google Shape;406;p59"/>
          <p:cNvSpPr txBox="1"/>
          <p:nvPr/>
        </p:nvSpPr>
        <p:spPr>
          <a:xfrm>
            <a:off x="1524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a:t>
            </a:r>
            <a:endParaRPr b="0" i="0" sz="1800" u="none" cap="none" strike="noStrike">
              <a:solidFill>
                <a:schemeClr val="dk1"/>
              </a:solidFill>
              <a:latin typeface="Calibri"/>
              <a:ea typeface="Calibri"/>
              <a:cs typeface="Calibri"/>
              <a:sym typeface="Calibri"/>
            </a:endParaRPr>
          </a:p>
        </p:txBody>
      </p:sp>
      <p:sp>
        <p:nvSpPr>
          <p:cNvPr id="407" name="Google Shape;407;p59"/>
          <p:cNvSpPr txBox="1"/>
          <p:nvPr/>
        </p:nvSpPr>
        <p:spPr>
          <a:xfrm>
            <a:off x="48006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Data Mining: Concepts and Techniques</a:t>
            </a:r>
            <a:endParaRPr b="0" i="0" sz="1800" u="none" cap="none" strike="noStrike">
              <a:solidFill>
                <a:schemeClr val="dk1"/>
              </a:solidFill>
              <a:latin typeface="Calibri"/>
              <a:ea typeface="Calibri"/>
              <a:cs typeface="Calibri"/>
              <a:sym typeface="Calibri"/>
            </a:endParaRPr>
          </a:p>
        </p:txBody>
      </p:sp>
      <p:sp>
        <p:nvSpPr>
          <p:cNvPr id="408" name="Google Shape;408;p59"/>
          <p:cNvSpPr txBox="1"/>
          <p:nvPr/>
        </p:nvSpPr>
        <p:spPr>
          <a:xfrm>
            <a:off x="8763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chemeClr val="dk1"/>
                </a:solidFill>
                <a:latin typeface="Tahoma"/>
                <a:ea typeface="Tahoma"/>
                <a:cs typeface="Tahoma"/>
                <a:sym typeface="Tahoma"/>
              </a:rPr>
              <a:t>‹#›</a:t>
            </a:fld>
            <a:endParaRPr b="0" i="0" sz="1800" u="none" cap="none" strike="noStrike">
              <a:solidFill>
                <a:schemeClr val="dk1"/>
              </a:solidFill>
              <a:latin typeface="Calibri"/>
              <a:ea typeface="Calibri"/>
              <a:cs typeface="Calibri"/>
              <a:sym typeface="Calibri"/>
            </a:endParaRPr>
          </a:p>
        </p:txBody>
      </p:sp>
      <p:sp>
        <p:nvSpPr>
          <p:cNvPr id="409" name="Google Shape;409;p59"/>
          <p:cNvSpPr txBox="1"/>
          <p:nvPr>
            <p:ph type="title"/>
          </p:nvPr>
        </p:nvSpPr>
        <p:spPr>
          <a:xfrm>
            <a:off x="1727447" y="-295182"/>
            <a:ext cx="83820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imes New Roman"/>
              <a:buNone/>
            </a:pPr>
            <a:r>
              <a:rPr b="0" i="0" lang="en-IN" sz="3600" u="none" strike="noStrike">
                <a:solidFill>
                  <a:srgbClr val="0645AD"/>
                </a:solidFill>
                <a:latin typeface="Times New Roman"/>
                <a:ea typeface="Times New Roman"/>
                <a:cs typeface="Times New Roman"/>
                <a:sym typeface="Times New Roman"/>
              </a:rPr>
              <a:t>Dimensional Modelling</a:t>
            </a:r>
            <a:endParaRPr/>
          </a:p>
        </p:txBody>
      </p:sp>
      <p:sp>
        <p:nvSpPr>
          <p:cNvPr id="410" name="Google Shape;410;p59"/>
          <p:cNvSpPr txBox="1"/>
          <p:nvPr>
            <p:ph idx="1" type="body"/>
          </p:nvPr>
        </p:nvSpPr>
        <p:spPr>
          <a:xfrm>
            <a:off x="0" y="622925"/>
            <a:ext cx="12192000" cy="5854200"/>
          </a:xfrm>
          <a:prstGeom prst="rect">
            <a:avLst/>
          </a:prstGeom>
          <a:noFill/>
          <a:ln>
            <a:noFill/>
          </a:ln>
        </p:spPr>
        <p:txBody>
          <a:bodyPr anchorCtr="0" anchor="t" bIns="45700" lIns="91425" spcFirstLastPara="1" rIns="91425" wrap="square" tIns="45700">
            <a:noAutofit/>
          </a:bodyPr>
          <a:lstStyle/>
          <a:p>
            <a:pPr indent="-381000" lvl="0" marL="457200" rtl="0" algn="l">
              <a:lnSpc>
                <a:spcPct val="89599"/>
              </a:lnSpc>
              <a:spcBef>
                <a:spcPts val="0"/>
              </a:spcBef>
              <a:spcAft>
                <a:spcPts val="0"/>
              </a:spcAft>
              <a:buSzPts val="2400"/>
              <a:buChar char="•"/>
            </a:pPr>
            <a:r>
              <a:rPr lang="en-IN" sz="2400">
                <a:highlight>
                  <a:srgbClr val="FFFFFF"/>
                </a:highlight>
              </a:rPr>
              <a:t>ER modelling aims to optimize performance for transaction processing. It is also hard to query ER models because of the complexity; Therefore ER models are not suitable for high performance retrieval of data. </a:t>
            </a:r>
            <a:endParaRPr sz="2400">
              <a:highlight>
                <a:srgbClr val="FFFFFF"/>
              </a:highlight>
            </a:endParaRPr>
          </a:p>
          <a:p>
            <a:pPr indent="0" lvl="0" marL="457200" rtl="0" algn="l">
              <a:lnSpc>
                <a:spcPct val="89599"/>
              </a:lnSpc>
              <a:spcBef>
                <a:spcPts val="0"/>
              </a:spcBef>
              <a:spcAft>
                <a:spcPts val="0"/>
              </a:spcAft>
              <a:buSzPts val="1800"/>
              <a:buNone/>
            </a:pPr>
            <a:r>
              <a:t/>
            </a:r>
            <a:endParaRPr sz="2400">
              <a:highlight>
                <a:srgbClr val="FFFFFF"/>
              </a:highlight>
            </a:endParaRPr>
          </a:p>
          <a:p>
            <a:pPr indent="-381000" lvl="0" marL="457200" rtl="0" algn="l">
              <a:lnSpc>
                <a:spcPct val="89599"/>
              </a:lnSpc>
              <a:spcBef>
                <a:spcPts val="0"/>
              </a:spcBef>
              <a:spcAft>
                <a:spcPts val="0"/>
              </a:spcAft>
              <a:buSzPts val="2400"/>
              <a:buChar char="•"/>
            </a:pPr>
            <a:r>
              <a:rPr lang="en-IN" sz="2400">
                <a:highlight>
                  <a:srgbClr val="FFFFFF"/>
                </a:highlight>
              </a:rPr>
              <a:t>Data warehouse contain huge information. Data can't be fetched by normal technique so it requires special techniques.</a:t>
            </a:r>
            <a:endParaRPr sz="2400">
              <a:highlight>
                <a:srgbClr val="FFFFFF"/>
              </a:highlight>
            </a:endParaRPr>
          </a:p>
          <a:p>
            <a:pPr indent="-381000" lvl="0" marL="457200" rtl="0" algn="l">
              <a:lnSpc>
                <a:spcPct val="100000"/>
              </a:lnSpc>
              <a:spcBef>
                <a:spcPts val="0"/>
              </a:spcBef>
              <a:spcAft>
                <a:spcPts val="0"/>
              </a:spcAft>
              <a:buClr>
                <a:srgbClr val="222222"/>
              </a:buClr>
              <a:buSzPts val="2400"/>
              <a:buChar char="•"/>
            </a:pPr>
            <a:r>
              <a:rPr b="1" lang="en-IN" sz="2400">
                <a:solidFill>
                  <a:srgbClr val="222222"/>
                </a:solidFill>
              </a:rPr>
              <a:t>Dimensional Modeling (DM)</a:t>
            </a:r>
            <a:r>
              <a:rPr lang="en-IN" sz="2400">
                <a:solidFill>
                  <a:srgbClr val="222222"/>
                </a:solidFill>
              </a:rPr>
              <a:t> is a logical design technique optimized for data storage in a Data warehouse.The purpose of dimensional modeling is to optimize the database for faster retrieval of data. </a:t>
            </a:r>
            <a:endParaRPr sz="2400"/>
          </a:p>
          <a:p>
            <a:pPr indent="-381000" lvl="0" marL="457200" rtl="0" algn="l">
              <a:lnSpc>
                <a:spcPct val="100000"/>
              </a:lnSpc>
              <a:spcBef>
                <a:spcPts val="0"/>
              </a:spcBef>
              <a:spcAft>
                <a:spcPts val="0"/>
              </a:spcAft>
              <a:buSzPts val="2400"/>
              <a:buChar char="•"/>
            </a:pPr>
            <a:r>
              <a:rPr lang="en-IN" sz="2400">
                <a:solidFill>
                  <a:srgbClr val="222222"/>
                </a:solidFill>
              </a:rPr>
              <a:t>A dimensional model contains same information as ER model but packages the data in a symmetric format whose design goals are easy understandability, query performance, and resilience to change.</a:t>
            </a:r>
            <a:endParaRPr sz="2400">
              <a:solidFill>
                <a:srgbClr val="222222"/>
              </a:solidFill>
            </a:endParaRPr>
          </a:p>
          <a:p>
            <a:pPr indent="0" lvl="0" marL="457200" rtl="0" algn="l">
              <a:lnSpc>
                <a:spcPct val="100000"/>
              </a:lnSpc>
              <a:spcBef>
                <a:spcPts val="0"/>
              </a:spcBef>
              <a:spcAft>
                <a:spcPts val="0"/>
              </a:spcAft>
              <a:buSzPts val="1800"/>
              <a:buNone/>
            </a:pPr>
            <a:r>
              <a:rPr lang="en-IN" sz="2400">
                <a:solidFill>
                  <a:srgbClr val="222222"/>
                </a:solidFill>
              </a:rPr>
              <a:t> </a:t>
            </a:r>
            <a:endParaRPr sz="2400">
              <a:solidFill>
                <a:srgbClr val="FF0000"/>
              </a:solidFill>
            </a:endParaRPr>
          </a:p>
          <a:p>
            <a:pPr indent="-381000" lvl="0" marL="457200" rtl="0" algn="l">
              <a:lnSpc>
                <a:spcPct val="100000"/>
              </a:lnSpc>
              <a:spcBef>
                <a:spcPts val="0"/>
              </a:spcBef>
              <a:spcAft>
                <a:spcPts val="0"/>
              </a:spcAft>
              <a:buClr>
                <a:srgbClr val="222222"/>
              </a:buClr>
              <a:buSzPts val="2400"/>
              <a:buChar char="•"/>
            </a:pPr>
            <a:r>
              <a:rPr lang="en-IN" sz="2400">
                <a:solidFill>
                  <a:srgbClr val="222222"/>
                </a:solidFill>
              </a:rPr>
              <a:t>A dimensional model in data warehouse is designed to read, summarize, analyze numeric information like values, balances, counts, weights, etc. in a data warehouse. </a:t>
            </a:r>
            <a:endParaRPr sz="2400"/>
          </a:p>
          <a:p>
            <a:pPr indent="0" lvl="0" marL="0" rtl="0" algn="l">
              <a:lnSpc>
                <a:spcPct val="100000"/>
              </a:lnSpc>
              <a:spcBef>
                <a:spcPts val="0"/>
              </a:spcBef>
              <a:spcAft>
                <a:spcPts val="0"/>
              </a:spcAft>
              <a:buClr>
                <a:srgbClr val="222222"/>
              </a:buClr>
              <a:buSzPts val="2400"/>
              <a:buNone/>
            </a:pPr>
            <a:r>
              <a:rPr lang="en-IN" sz="2400">
                <a:solidFill>
                  <a:srgbClr val="222222"/>
                </a:solidFill>
              </a:rPr>
              <a:t>      In contrast, relation models are optimized for addition, updating and deletion of data</a:t>
            </a:r>
            <a:endParaRPr sz="2400">
              <a:solidFill>
                <a:srgbClr val="222222"/>
              </a:solidFill>
            </a:endParaRPr>
          </a:p>
          <a:p>
            <a:pPr indent="0" lvl="0" marL="0" rtl="0" algn="l">
              <a:lnSpc>
                <a:spcPct val="100000"/>
              </a:lnSpc>
              <a:spcBef>
                <a:spcPts val="0"/>
              </a:spcBef>
              <a:spcAft>
                <a:spcPts val="0"/>
              </a:spcAft>
              <a:buClr>
                <a:srgbClr val="222222"/>
              </a:buClr>
              <a:buSzPts val="2400"/>
              <a:buNone/>
            </a:pPr>
            <a:r>
              <a:rPr lang="en-IN" sz="2400">
                <a:solidFill>
                  <a:srgbClr val="222222"/>
                </a:solidFill>
              </a:rPr>
              <a:t>      in a real-time  OLTP.          </a:t>
            </a:r>
            <a:endParaRPr sz="2400"/>
          </a:p>
          <a:p>
            <a:pPr indent="-76200" lvl="0" marL="228600" rtl="0" algn="l">
              <a:lnSpc>
                <a:spcPct val="100000"/>
              </a:lnSpc>
              <a:spcBef>
                <a:spcPts val="0"/>
              </a:spcBef>
              <a:spcAft>
                <a:spcPts val="0"/>
              </a:spcAft>
              <a:buClr>
                <a:schemeClr val="dk1"/>
              </a:buClr>
              <a:buSzPts val="2400"/>
              <a:buFont typeface="Noto Sans Symbols"/>
              <a:buNone/>
            </a:pPr>
            <a:r>
              <a:t/>
            </a:r>
            <a:endParaRPr sz="2400">
              <a:solidFill>
                <a:srgbClr val="222222"/>
              </a:solidFill>
            </a:endParaRPr>
          </a:p>
          <a:p>
            <a:pPr indent="0" lvl="0" marL="0" rtl="0" algn="l">
              <a:lnSpc>
                <a:spcPct val="100000"/>
              </a:lnSpc>
              <a:spcBef>
                <a:spcPts val="0"/>
              </a:spcBef>
              <a:spcAft>
                <a:spcPts val="0"/>
              </a:spcAft>
              <a:buClr>
                <a:schemeClr val="dk1"/>
              </a:buClr>
              <a:buSzPts val="2400"/>
              <a:buNone/>
            </a:pPr>
            <a:r>
              <a:t/>
            </a:r>
            <a:endParaRPr sz="2400">
              <a:solidFill>
                <a:srgbClr val="222222"/>
              </a:solidFill>
            </a:endParaRPr>
          </a:p>
          <a:p>
            <a:pPr indent="0" lvl="0" marL="0" rtl="0" algn="l">
              <a:lnSpc>
                <a:spcPct val="100000"/>
              </a:lnSpc>
              <a:spcBef>
                <a:spcPts val="0"/>
              </a:spcBef>
              <a:spcAft>
                <a:spcPts val="0"/>
              </a:spcAft>
              <a:buClr>
                <a:schemeClr val="dk1"/>
              </a:buClr>
              <a:buSzPts val="2400"/>
              <a:buNone/>
            </a:pPr>
            <a:r>
              <a:t/>
            </a:r>
            <a:endParaRPr sz="2400"/>
          </a:p>
          <a:p>
            <a:pPr indent="-76200" lvl="0" marL="228600" rtl="0" algn="just">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0"/>
          <p:cNvSpPr txBox="1"/>
          <p:nvPr/>
        </p:nvSpPr>
        <p:spPr>
          <a:xfrm>
            <a:off x="1524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a:t>
            </a:r>
            <a:endParaRPr b="0" i="0" sz="1800" u="none" cap="none" strike="noStrike">
              <a:solidFill>
                <a:schemeClr val="dk1"/>
              </a:solidFill>
              <a:latin typeface="Calibri"/>
              <a:ea typeface="Calibri"/>
              <a:cs typeface="Calibri"/>
              <a:sym typeface="Calibri"/>
            </a:endParaRPr>
          </a:p>
        </p:txBody>
      </p:sp>
      <p:sp>
        <p:nvSpPr>
          <p:cNvPr id="416" name="Google Shape;416;p60"/>
          <p:cNvSpPr txBox="1"/>
          <p:nvPr/>
        </p:nvSpPr>
        <p:spPr>
          <a:xfrm>
            <a:off x="48006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Data Mining: Concepts and Techniques</a:t>
            </a:r>
            <a:endParaRPr b="0" i="0" sz="1800" u="none" cap="none" strike="noStrike">
              <a:solidFill>
                <a:schemeClr val="dk1"/>
              </a:solidFill>
              <a:latin typeface="Calibri"/>
              <a:ea typeface="Calibri"/>
              <a:cs typeface="Calibri"/>
              <a:sym typeface="Calibri"/>
            </a:endParaRPr>
          </a:p>
        </p:txBody>
      </p:sp>
      <p:sp>
        <p:nvSpPr>
          <p:cNvPr id="417" name="Google Shape;417;p60"/>
          <p:cNvSpPr txBox="1"/>
          <p:nvPr/>
        </p:nvSpPr>
        <p:spPr>
          <a:xfrm>
            <a:off x="8763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chemeClr val="dk1"/>
                </a:solidFill>
                <a:latin typeface="Tahoma"/>
                <a:ea typeface="Tahoma"/>
                <a:cs typeface="Tahoma"/>
                <a:sym typeface="Tahoma"/>
              </a:rPr>
              <a:t>‹#›</a:t>
            </a:fld>
            <a:endParaRPr b="0" i="0" sz="1800" u="none" cap="none" strike="noStrike">
              <a:solidFill>
                <a:schemeClr val="dk1"/>
              </a:solidFill>
              <a:latin typeface="Calibri"/>
              <a:ea typeface="Calibri"/>
              <a:cs typeface="Calibri"/>
              <a:sym typeface="Calibri"/>
            </a:endParaRPr>
          </a:p>
        </p:txBody>
      </p:sp>
      <p:sp>
        <p:nvSpPr>
          <p:cNvPr id="418" name="Google Shape;418;p60"/>
          <p:cNvSpPr txBox="1"/>
          <p:nvPr>
            <p:ph type="title"/>
          </p:nvPr>
        </p:nvSpPr>
        <p:spPr>
          <a:xfrm>
            <a:off x="1727447" y="-295182"/>
            <a:ext cx="83820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imes New Roman"/>
              <a:buNone/>
            </a:pPr>
            <a:r>
              <a:rPr b="0" i="0" lang="en-IN" sz="3600" u="none" strike="noStrike">
                <a:solidFill>
                  <a:srgbClr val="0645AD"/>
                </a:solidFill>
                <a:latin typeface="Times New Roman"/>
                <a:ea typeface="Times New Roman"/>
                <a:cs typeface="Times New Roman"/>
                <a:sym typeface="Times New Roman"/>
              </a:rPr>
              <a:t>Dimensional Modelling</a:t>
            </a:r>
            <a:endParaRPr/>
          </a:p>
        </p:txBody>
      </p:sp>
      <p:sp>
        <p:nvSpPr>
          <p:cNvPr id="419" name="Google Shape;419;p60"/>
          <p:cNvSpPr txBox="1"/>
          <p:nvPr>
            <p:ph idx="1" type="body"/>
          </p:nvPr>
        </p:nvSpPr>
        <p:spPr>
          <a:xfrm>
            <a:off x="0" y="622925"/>
            <a:ext cx="12192000" cy="5854200"/>
          </a:xfrm>
          <a:prstGeom prst="rect">
            <a:avLst/>
          </a:prstGeom>
          <a:noFill/>
          <a:ln>
            <a:noFill/>
          </a:ln>
        </p:spPr>
        <p:txBody>
          <a:bodyPr anchorCtr="0" anchor="t" bIns="45700" lIns="91425" spcFirstLastPara="1" rIns="91425" wrap="square" tIns="45700">
            <a:noAutofit/>
          </a:bodyPr>
          <a:lstStyle/>
          <a:p>
            <a:pPr indent="-381000" lvl="0" marL="457200" rtl="0" algn="l">
              <a:lnSpc>
                <a:spcPct val="89599"/>
              </a:lnSpc>
              <a:spcBef>
                <a:spcPts val="0"/>
              </a:spcBef>
              <a:spcAft>
                <a:spcPts val="0"/>
              </a:spcAft>
              <a:buSzPts val="2400"/>
              <a:buChar char="•"/>
            </a:pPr>
            <a:r>
              <a:rPr lang="en-IN" sz="2400">
                <a:highlight>
                  <a:schemeClr val="lt1"/>
                </a:highlight>
              </a:rPr>
              <a:t>ER models are not suitable for high performance retrieval of data. </a:t>
            </a:r>
            <a:endParaRPr sz="2400">
              <a:highlight>
                <a:schemeClr val="lt1"/>
              </a:highlight>
            </a:endParaRPr>
          </a:p>
          <a:p>
            <a:pPr indent="0" lvl="0" marL="457200" rtl="0" algn="l">
              <a:lnSpc>
                <a:spcPct val="100000"/>
              </a:lnSpc>
              <a:spcBef>
                <a:spcPts val="0"/>
              </a:spcBef>
              <a:spcAft>
                <a:spcPts val="0"/>
              </a:spcAft>
              <a:buSzPts val="1800"/>
              <a:buNone/>
            </a:pPr>
            <a:r>
              <a:t/>
            </a:r>
            <a:endParaRPr b="1" sz="2400">
              <a:solidFill>
                <a:srgbClr val="222222"/>
              </a:solidFill>
            </a:endParaRPr>
          </a:p>
          <a:p>
            <a:pPr indent="-381000" lvl="0" marL="457200" rtl="0" algn="l">
              <a:lnSpc>
                <a:spcPct val="100000"/>
              </a:lnSpc>
              <a:spcBef>
                <a:spcPts val="0"/>
              </a:spcBef>
              <a:spcAft>
                <a:spcPts val="0"/>
              </a:spcAft>
              <a:buClr>
                <a:srgbClr val="222222"/>
              </a:buClr>
              <a:buSzPts val="2400"/>
              <a:buChar char="•"/>
            </a:pPr>
            <a:r>
              <a:rPr b="1" lang="en-IN" sz="2400">
                <a:solidFill>
                  <a:srgbClr val="222222"/>
                </a:solidFill>
              </a:rPr>
              <a:t>Dimensional Modeling (DM)</a:t>
            </a:r>
            <a:r>
              <a:rPr lang="en-IN" sz="2400">
                <a:solidFill>
                  <a:srgbClr val="222222"/>
                </a:solidFill>
              </a:rPr>
              <a:t> is a logical design technique optimized for data storage in a Data warehouse.</a:t>
            </a:r>
            <a:endParaRPr sz="2400">
              <a:solidFill>
                <a:srgbClr val="222222"/>
              </a:solidFill>
            </a:endParaRPr>
          </a:p>
          <a:p>
            <a:pPr indent="0" lvl="0" marL="457200" rtl="0" algn="l">
              <a:lnSpc>
                <a:spcPct val="100000"/>
              </a:lnSpc>
              <a:spcBef>
                <a:spcPts val="0"/>
              </a:spcBef>
              <a:spcAft>
                <a:spcPts val="0"/>
              </a:spcAft>
              <a:buSzPts val="1800"/>
              <a:buNone/>
            </a:pPr>
            <a:r>
              <a:t/>
            </a:r>
            <a:endParaRPr sz="2400">
              <a:solidFill>
                <a:srgbClr val="222222"/>
              </a:solidFill>
            </a:endParaRPr>
          </a:p>
          <a:p>
            <a:pPr indent="-381000" lvl="0" marL="457200" rtl="0" algn="l">
              <a:lnSpc>
                <a:spcPct val="100000"/>
              </a:lnSpc>
              <a:spcBef>
                <a:spcPts val="0"/>
              </a:spcBef>
              <a:spcAft>
                <a:spcPts val="0"/>
              </a:spcAft>
              <a:buClr>
                <a:srgbClr val="222222"/>
              </a:buClr>
              <a:buSzPts val="2400"/>
              <a:buChar char="•"/>
            </a:pPr>
            <a:r>
              <a:rPr lang="en-IN" sz="2400">
                <a:solidFill>
                  <a:srgbClr val="222222"/>
                </a:solidFill>
              </a:rPr>
              <a:t>The purpose of dimensional modeling is to optimize the database for faster retrieval of data. </a:t>
            </a:r>
            <a:endParaRPr sz="2400">
              <a:solidFill>
                <a:srgbClr val="222222"/>
              </a:solidFill>
            </a:endParaRPr>
          </a:p>
          <a:p>
            <a:pPr indent="0" lvl="0" marL="457200" rtl="0" algn="l">
              <a:lnSpc>
                <a:spcPct val="100000"/>
              </a:lnSpc>
              <a:spcBef>
                <a:spcPts val="0"/>
              </a:spcBef>
              <a:spcAft>
                <a:spcPts val="0"/>
              </a:spcAft>
              <a:buSzPts val="1800"/>
              <a:buNone/>
            </a:pPr>
            <a:r>
              <a:t/>
            </a:r>
            <a:endParaRPr sz="2400">
              <a:solidFill>
                <a:srgbClr val="222222"/>
              </a:solidFill>
            </a:endParaRPr>
          </a:p>
          <a:p>
            <a:pPr indent="-381000" lvl="0" marL="457200" rtl="0" algn="l">
              <a:lnSpc>
                <a:spcPct val="100000"/>
              </a:lnSpc>
              <a:spcBef>
                <a:spcPts val="0"/>
              </a:spcBef>
              <a:spcAft>
                <a:spcPts val="0"/>
              </a:spcAft>
              <a:buSzPts val="2400"/>
              <a:buChar char="•"/>
            </a:pPr>
            <a:r>
              <a:rPr lang="en-IN" sz="2400">
                <a:solidFill>
                  <a:srgbClr val="222222"/>
                </a:solidFill>
              </a:rPr>
              <a:t>A dimensional model contains same information as ER model but packages the data in a symmetric format whose design goals are easy understandability, query performance, and resilience to change.</a:t>
            </a:r>
            <a:endParaRPr sz="2400">
              <a:solidFill>
                <a:srgbClr val="222222"/>
              </a:solidFill>
            </a:endParaRPr>
          </a:p>
          <a:p>
            <a:pPr indent="0" lvl="0" marL="457200" rtl="0" algn="l">
              <a:lnSpc>
                <a:spcPct val="100000"/>
              </a:lnSpc>
              <a:spcBef>
                <a:spcPts val="0"/>
              </a:spcBef>
              <a:spcAft>
                <a:spcPts val="0"/>
              </a:spcAft>
              <a:buSzPts val="1800"/>
              <a:buNone/>
            </a:pPr>
            <a:r>
              <a:rPr lang="en-IN" sz="2400">
                <a:solidFill>
                  <a:srgbClr val="222222"/>
                </a:solidFill>
              </a:rPr>
              <a:t> </a:t>
            </a:r>
            <a:endParaRPr sz="2400">
              <a:solidFill>
                <a:srgbClr val="FF0000"/>
              </a:solidFill>
            </a:endParaRPr>
          </a:p>
          <a:p>
            <a:pPr indent="-381000" lvl="0" marL="457200" rtl="0" algn="l">
              <a:lnSpc>
                <a:spcPct val="100000"/>
              </a:lnSpc>
              <a:spcBef>
                <a:spcPts val="0"/>
              </a:spcBef>
              <a:spcAft>
                <a:spcPts val="0"/>
              </a:spcAft>
              <a:buClr>
                <a:srgbClr val="222222"/>
              </a:buClr>
              <a:buSzPts val="2400"/>
              <a:buChar char="•"/>
            </a:pPr>
            <a:r>
              <a:rPr lang="en-IN" sz="2400">
                <a:solidFill>
                  <a:srgbClr val="222222"/>
                </a:solidFill>
              </a:rPr>
              <a:t>A dimensional model in data warehouse is designed to read, summarize, analyze numeric information (like values, balances, counts, weights, etc.) in a data warehouse. </a:t>
            </a:r>
            <a:endParaRPr sz="2400"/>
          </a:p>
          <a:p>
            <a:pPr indent="0" lvl="0" marL="0" rtl="0" algn="l">
              <a:lnSpc>
                <a:spcPct val="100000"/>
              </a:lnSpc>
              <a:spcBef>
                <a:spcPts val="0"/>
              </a:spcBef>
              <a:spcAft>
                <a:spcPts val="0"/>
              </a:spcAft>
              <a:buClr>
                <a:srgbClr val="222222"/>
              </a:buClr>
              <a:buSzPts val="2400"/>
              <a:buNone/>
            </a:pPr>
            <a:r>
              <a:rPr lang="en-IN" sz="2400">
                <a:solidFill>
                  <a:srgbClr val="222222"/>
                </a:solidFill>
              </a:rPr>
              <a:t>      In contrast, relation models are optimized for addition, updating and deletion of data</a:t>
            </a:r>
            <a:endParaRPr sz="2400">
              <a:solidFill>
                <a:srgbClr val="222222"/>
              </a:solidFill>
            </a:endParaRPr>
          </a:p>
          <a:p>
            <a:pPr indent="0" lvl="0" marL="0" rtl="0" algn="l">
              <a:lnSpc>
                <a:spcPct val="100000"/>
              </a:lnSpc>
              <a:spcBef>
                <a:spcPts val="0"/>
              </a:spcBef>
              <a:spcAft>
                <a:spcPts val="0"/>
              </a:spcAft>
              <a:buClr>
                <a:srgbClr val="222222"/>
              </a:buClr>
              <a:buSzPts val="2400"/>
              <a:buNone/>
            </a:pPr>
            <a:r>
              <a:rPr lang="en-IN" sz="2400">
                <a:solidFill>
                  <a:srgbClr val="222222"/>
                </a:solidFill>
              </a:rPr>
              <a:t>      in a real-time  OLTP.          </a:t>
            </a:r>
            <a:endParaRPr sz="2400"/>
          </a:p>
          <a:p>
            <a:pPr indent="-76200" lvl="0" marL="228600" rtl="0" algn="l">
              <a:lnSpc>
                <a:spcPct val="100000"/>
              </a:lnSpc>
              <a:spcBef>
                <a:spcPts val="0"/>
              </a:spcBef>
              <a:spcAft>
                <a:spcPts val="0"/>
              </a:spcAft>
              <a:buClr>
                <a:schemeClr val="dk1"/>
              </a:buClr>
              <a:buSzPts val="2400"/>
              <a:buFont typeface="Noto Sans Symbols"/>
              <a:buNone/>
            </a:pPr>
            <a:r>
              <a:t/>
            </a:r>
            <a:endParaRPr sz="2400">
              <a:solidFill>
                <a:srgbClr val="222222"/>
              </a:solidFill>
            </a:endParaRPr>
          </a:p>
          <a:p>
            <a:pPr indent="0" lvl="0" marL="0" rtl="0" algn="l">
              <a:lnSpc>
                <a:spcPct val="100000"/>
              </a:lnSpc>
              <a:spcBef>
                <a:spcPts val="0"/>
              </a:spcBef>
              <a:spcAft>
                <a:spcPts val="0"/>
              </a:spcAft>
              <a:buClr>
                <a:schemeClr val="dk1"/>
              </a:buClr>
              <a:buSzPts val="2400"/>
              <a:buNone/>
            </a:pPr>
            <a:r>
              <a:t/>
            </a:r>
            <a:endParaRPr sz="2400">
              <a:solidFill>
                <a:srgbClr val="222222"/>
              </a:solidFill>
            </a:endParaRPr>
          </a:p>
          <a:p>
            <a:pPr indent="0" lvl="0" marL="0" rtl="0" algn="l">
              <a:lnSpc>
                <a:spcPct val="100000"/>
              </a:lnSpc>
              <a:spcBef>
                <a:spcPts val="0"/>
              </a:spcBef>
              <a:spcAft>
                <a:spcPts val="0"/>
              </a:spcAft>
              <a:buClr>
                <a:schemeClr val="dk1"/>
              </a:buClr>
              <a:buSzPts val="2400"/>
              <a:buNone/>
            </a:pPr>
            <a:r>
              <a:t/>
            </a:r>
            <a:endParaRPr sz="2400"/>
          </a:p>
          <a:p>
            <a:pPr indent="-76200" lvl="0" marL="228600" rtl="0" algn="just">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1"/>
          <p:cNvSpPr txBox="1"/>
          <p:nvPr/>
        </p:nvSpPr>
        <p:spPr>
          <a:xfrm>
            <a:off x="1524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a:t>
            </a:r>
            <a:endParaRPr b="0" i="0" sz="1800" u="none" cap="none" strike="noStrike">
              <a:solidFill>
                <a:schemeClr val="dk1"/>
              </a:solidFill>
              <a:latin typeface="Calibri"/>
              <a:ea typeface="Calibri"/>
              <a:cs typeface="Calibri"/>
              <a:sym typeface="Calibri"/>
            </a:endParaRPr>
          </a:p>
        </p:txBody>
      </p:sp>
      <p:sp>
        <p:nvSpPr>
          <p:cNvPr id="425" name="Google Shape;425;p61"/>
          <p:cNvSpPr txBox="1"/>
          <p:nvPr/>
        </p:nvSpPr>
        <p:spPr>
          <a:xfrm>
            <a:off x="4800600" y="6477000"/>
            <a:ext cx="2895600" cy="381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Tahoma"/>
                <a:ea typeface="Tahoma"/>
                <a:cs typeface="Tahoma"/>
                <a:sym typeface="Tahoma"/>
              </a:rPr>
              <a:t>Data Mining: Concepts and Techniques</a:t>
            </a:r>
            <a:endParaRPr b="0" i="0" sz="1800" u="none" cap="none" strike="noStrike">
              <a:solidFill>
                <a:schemeClr val="dk1"/>
              </a:solidFill>
              <a:latin typeface="Calibri"/>
              <a:ea typeface="Calibri"/>
              <a:cs typeface="Calibri"/>
              <a:sym typeface="Calibri"/>
            </a:endParaRPr>
          </a:p>
        </p:txBody>
      </p:sp>
      <p:sp>
        <p:nvSpPr>
          <p:cNvPr id="426" name="Google Shape;426;p61"/>
          <p:cNvSpPr txBox="1"/>
          <p:nvPr/>
        </p:nvSpPr>
        <p:spPr>
          <a:xfrm>
            <a:off x="876300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chemeClr val="dk1"/>
                </a:solidFill>
                <a:latin typeface="Tahoma"/>
                <a:ea typeface="Tahoma"/>
                <a:cs typeface="Tahoma"/>
                <a:sym typeface="Tahoma"/>
              </a:rPr>
              <a:t>‹#›</a:t>
            </a:fld>
            <a:endParaRPr b="0" i="0" sz="1800" u="none" cap="none" strike="noStrike">
              <a:solidFill>
                <a:schemeClr val="dk1"/>
              </a:solidFill>
              <a:latin typeface="Calibri"/>
              <a:ea typeface="Calibri"/>
              <a:cs typeface="Calibri"/>
              <a:sym typeface="Calibri"/>
            </a:endParaRPr>
          </a:p>
        </p:txBody>
      </p:sp>
      <p:sp>
        <p:nvSpPr>
          <p:cNvPr id="427" name="Google Shape;427;p61"/>
          <p:cNvSpPr txBox="1"/>
          <p:nvPr>
            <p:ph type="title"/>
          </p:nvPr>
        </p:nvSpPr>
        <p:spPr>
          <a:xfrm>
            <a:off x="1727447" y="-295182"/>
            <a:ext cx="8382000" cy="83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imes New Roman"/>
              <a:buNone/>
            </a:pPr>
            <a:r>
              <a:rPr b="0" i="0" lang="en-IN" sz="3600" u="none" strike="noStrike">
                <a:solidFill>
                  <a:srgbClr val="0645AD"/>
                </a:solidFill>
                <a:latin typeface="Times New Roman"/>
                <a:ea typeface="Times New Roman"/>
                <a:cs typeface="Times New Roman"/>
                <a:sym typeface="Times New Roman"/>
              </a:rPr>
              <a:t>Elements of Dimensional Modelling</a:t>
            </a:r>
            <a:endParaRPr/>
          </a:p>
        </p:txBody>
      </p:sp>
      <p:sp>
        <p:nvSpPr>
          <p:cNvPr id="428" name="Google Shape;428;p61"/>
          <p:cNvSpPr txBox="1"/>
          <p:nvPr>
            <p:ph idx="1" type="body"/>
          </p:nvPr>
        </p:nvSpPr>
        <p:spPr>
          <a:xfrm>
            <a:off x="221950" y="501950"/>
            <a:ext cx="12051600" cy="5854200"/>
          </a:xfrm>
          <a:prstGeom prst="rect">
            <a:avLst/>
          </a:prstGeom>
          <a:noFill/>
          <a:ln>
            <a:noFill/>
          </a:ln>
        </p:spPr>
        <p:txBody>
          <a:bodyPr anchorCtr="0" anchor="t" bIns="45700" lIns="91425" spcFirstLastPara="1" rIns="91425" wrap="square" tIns="45700">
            <a:noAutofit/>
          </a:bodyPr>
          <a:lstStyle/>
          <a:p>
            <a:pPr indent="0" lvl="0" marL="0" rtl="0" algn="l">
              <a:lnSpc>
                <a:spcPct val="78125"/>
              </a:lnSpc>
              <a:spcBef>
                <a:spcPts val="200"/>
              </a:spcBef>
              <a:spcAft>
                <a:spcPts val="0"/>
              </a:spcAft>
              <a:buClr>
                <a:srgbClr val="222222"/>
              </a:buClr>
              <a:buSzPts val="2400"/>
              <a:buNone/>
            </a:pPr>
            <a:r>
              <a:rPr b="1" lang="en-IN" sz="2400">
                <a:solidFill>
                  <a:srgbClr val="222222"/>
                </a:solidFill>
                <a:latin typeface="Times New Roman"/>
                <a:ea typeface="Times New Roman"/>
                <a:cs typeface="Times New Roman"/>
                <a:sym typeface="Times New Roman"/>
              </a:rPr>
              <a:t>Fact</a:t>
            </a:r>
            <a:endParaRPr/>
          </a:p>
          <a:p>
            <a:pPr indent="-228600" lvl="0" marL="228600" rtl="0" algn="l">
              <a:lnSpc>
                <a:spcPct val="78125"/>
              </a:lnSpc>
              <a:spcBef>
                <a:spcPts val="800"/>
              </a:spcBef>
              <a:spcAft>
                <a:spcPts val="0"/>
              </a:spcAft>
              <a:buClr>
                <a:srgbClr val="222222"/>
              </a:buClr>
              <a:buSzPts val="2400"/>
              <a:buChar char="•"/>
            </a:pPr>
            <a:r>
              <a:rPr lang="en-IN" sz="2400">
                <a:solidFill>
                  <a:srgbClr val="222222"/>
                </a:solidFill>
                <a:latin typeface="Times New Roman"/>
                <a:ea typeface="Times New Roman"/>
                <a:cs typeface="Times New Roman"/>
                <a:sym typeface="Times New Roman"/>
              </a:rPr>
              <a:t>Facts are the measurements/metrics from your business process. </a:t>
            </a:r>
            <a:endParaRPr/>
          </a:p>
          <a:p>
            <a:pPr indent="0" lvl="0" marL="0" rtl="0" algn="l">
              <a:lnSpc>
                <a:spcPct val="78125"/>
              </a:lnSpc>
              <a:spcBef>
                <a:spcPts val="800"/>
              </a:spcBef>
              <a:spcAft>
                <a:spcPts val="0"/>
              </a:spcAft>
              <a:buSzPts val="1800"/>
              <a:buNone/>
            </a:pPr>
            <a:r>
              <a:rPr lang="en-IN" sz="2400">
                <a:solidFill>
                  <a:srgbClr val="222222"/>
                </a:solidFill>
                <a:latin typeface="Times New Roman"/>
                <a:ea typeface="Times New Roman"/>
                <a:cs typeface="Times New Roman"/>
                <a:sym typeface="Times New Roman"/>
              </a:rPr>
              <a:t>    —For a Sales business process, a measurement would be quarterly sales number</a:t>
            </a:r>
            <a:endParaRPr b="1" sz="2400">
              <a:solidFill>
                <a:srgbClr val="222222"/>
              </a:solidFill>
              <a:latin typeface="Times New Roman"/>
              <a:ea typeface="Times New Roman"/>
              <a:cs typeface="Times New Roman"/>
              <a:sym typeface="Times New Roman"/>
            </a:endParaRPr>
          </a:p>
          <a:p>
            <a:pPr indent="0" lvl="0" marL="0" rtl="0" algn="l">
              <a:lnSpc>
                <a:spcPct val="78125"/>
              </a:lnSpc>
              <a:spcBef>
                <a:spcPts val="800"/>
              </a:spcBef>
              <a:spcAft>
                <a:spcPts val="0"/>
              </a:spcAft>
              <a:buClr>
                <a:srgbClr val="222222"/>
              </a:buClr>
              <a:buSzPts val="2400"/>
              <a:buNone/>
            </a:pPr>
            <a:r>
              <a:rPr b="1" lang="en-IN" sz="2400">
                <a:solidFill>
                  <a:srgbClr val="222222"/>
                </a:solidFill>
                <a:latin typeface="Times New Roman"/>
                <a:ea typeface="Times New Roman"/>
                <a:cs typeface="Times New Roman"/>
                <a:sym typeface="Times New Roman"/>
              </a:rPr>
              <a:t>Dimension</a:t>
            </a:r>
            <a:endParaRPr/>
          </a:p>
          <a:p>
            <a:pPr indent="-228600" lvl="0" marL="228600" rtl="0" algn="l">
              <a:lnSpc>
                <a:spcPct val="78125"/>
              </a:lnSpc>
              <a:spcBef>
                <a:spcPts val="800"/>
              </a:spcBef>
              <a:spcAft>
                <a:spcPts val="0"/>
              </a:spcAft>
              <a:buClr>
                <a:srgbClr val="000000"/>
              </a:buClr>
              <a:buSzPts val="2400"/>
              <a:buChar char="•"/>
            </a:pPr>
            <a:r>
              <a:rPr b="0" i="0" lang="en-IN" sz="2400">
                <a:solidFill>
                  <a:srgbClr val="000000"/>
                </a:solidFill>
                <a:latin typeface="Times New Roman"/>
                <a:ea typeface="Times New Roman"/>
                <a:cs typeface="Times New Roman"/>
                <a:sym typeface="Times New Roman"/>
              </a:rPr>
              <a:t>A category of information. </a:t>
            </a:r>
            <a:r>
              <a:rPr lang="en-IN" sz="2400">
                <a:solidFill>
                  <a:srgbClr val="000000"/>
                </a:solidFill>
                <a:latin typeface="Times New Roman"/>
                <a:ea typeface="Times New Roman"/>
                <a:cs typeface="Times New Roman"/>
                <a:sym typeface="Times New Roman"/>
              </a:rPr>
              <a:t>F</a:t>
            </a:r>
            <a:r>
              <a:rPr b="0" i="0" lang="en-IN" sz="2400">
                <a:solidFill>
                  <a:srgbClr val="000000"/>
                </a:solidFill>
                <a:latin typeface="Times New Roman"/>
                <a:ea typeface="Times New Roman"/>
                <a:cs typeface="Times New Roman"/>
                <a:sym typeface="Times New Roman"/>
              </a:rPr>
              <a:t>or example, the time dimension. </a:t>
            </a:r>
            <a:endParaRPr b="0" i="0" sz="2400">
              <a:solidFill>
                <a:srgbClr val="000000"/>
              </a:solidFill>
              <a:latin typeface="Times New Roman"/>
              <a:ea typeface="Times New Roman"/>
              <a:cs typeface="Times New Roman"/>
              <a:sym typeface="Times New Roman"/>
            </a:endParaRPr>
          </a:p>
          <a:p>
            <a:pPr indent="-228600" lvl="0" marL="228600" rtl="0" algn="l">
              <a:lnSpc>
                <a:spcPct val="78125"/>
              </a:lnSpc>
              <a:spcBef>
                <a:spcPts val="800"/>
              </a:spcBef>
              <a:spcAft>
                <a:spcPts val="0"/>
              </a:spcAft>
              <a:buClr>
                <a:srgbClr val="000000"/>
              </a:buClr>
              <a:buSzPts val="2400"/>
              <a:buChar char="•"/>
            </a:pPr>
            <a:r>
              <a:rPr b="0" i="0" lang="en-IN" sz="2400">
                <a:solidFill>
                  <a:srgbClr val="000000"/>
                </a:solidFill>
                <a:latin typeface="Times New Roman"/>
                <a:ea typeface="Times New Roman"/>
                <a:cs typeface="Times New Roman"/>
                <a:sym typeface="Times New Roman"/>
              </a:rPr>
              <a:t>In simple terms, they give who, what, where of a fact. </a:t>
            </a:r>
            <a:endParaRPr b="0" i="0" sz="2400">
              <a:solidFill>
                <a:srgbClr val="000000"/>
              </a:solidFill>
              <a:latin typeface="Times New Roman"/>
              <a:ea typeface="Times New Roman"/>
              <a:cs typeface="Times New Roman"/>
              <a:sym typeface="Times New Roman"/>
            </a:endParaRPr>
          </a:p>
          <a:p>
            <a:pPr indent="0" lvl="0" marL="457200" rtl="0" algn="l">
              <a:lnSpc>
                <a:spcPct val="78125"/>
              </a:lnSpc>
              <a:spcBef>
                <a:spcPts val="800"/>
              </a:spcBef>
              <a:spcAft>
                <a:spcPts val="0"/>
              </a:spcAft>
              <a:buSzPts val="1800"/>
              <a:buNone/>
            </a:pPr>
            <a:r>
              <a:rPr lang="en-IN" sz="2400">
                <a:solidFill>
                  <a:srgbClr val="000000"/>
                </a:solidFill>
                <a:latin typeface="Times New Roman"/>
                <a:ea typeface="Times New Roman"/>
                <a:cs typeface="Times New Roman"/>
                <a:sym typeface="Times New Roman"/>
              </a:rPr>
              <a:t>–</a:t>
            </a:r>
            <a:r>
              <a:rPr b="0" i="0" lang="en-IN" sz="2400">
                <a:solidFill>
                  <a:srgbClr val="000000"/>
                </a:solidFill>
                <a:latin typeface="Times New Roman"/>
                <a:ea typeface="Times New Roman"/>
                <a:cs typeface="Times New Roman"/>
                <a:sym typeface="Times New Roman"/>
              </a:rPr>
              <a:t>E.g.In the Sales business process, for the fact quarterly sales number, dimensions would be</a:t>
            </a:r>
            <a:endParaRPr/>
          </a:p>
          <a:p>
            <a:pPr indent="0" lvl="1" marL="457200" rtl="0" algn="l">
              <a:lnSpc>
                <a:spcPct val="90000"/>
              </a:lnSpc>
              <a:spcBef>
                <a:spcPts val="1100"/>
              </a:spcBef>
              <a:spcAft>
                <a:spcPts val="0"/>
              </a:spcAft>
              <a:buClr>
                <a:srgbClr val="000000"/>
              </a:buClr>
              <a:buSzPts val="2400"/>
              <a:buNone/>
            </a:pPr>
            <a:r>
              <a:rPr b="0" i="0" lang="en-IN">
                <a:solidFill>
                  <a:schemeClr val="accent1"/>
                </a:solidFill>
                <a:latin typeface="Times New Roman"/>
                <a:ea typeface="Times New Roman"/>
                <a:cs typeface="Times New Roman"/>
                <a:sym typeface="Times New Roman"/>
              </a:rPr>
              <a:t>Who - Customer Names</a:t>
            </a:r>
            <a:endParaRPr>
              <a:solidFill>
                <a:schemeClr val="accent1"/>
              </a:solidFill>
            </a:endParaRPr>
          </a:p>
          <a:p>
            <a:pPr indent="0" lvl="1" marL="457200" rtl="0" algn="l">
              <a:lnSpc>
                <a:spcPct val="90000"/>
              </a:lnSpc>
              <a:spcBef>
                <a:spcPts val="500"/>
              </a:spcBef>
              <a:spcAft>
                <a:spcPts val="0"/>
              </a:spcAft>
              <a:buClr>
                <a:srgbClr val="000000"/>
              </a:buClr>
              <a:buSzPts val="2400"/>
              <a:buNone/>
            </a:pPr>
            <a:r>
              <a:rPr b="0" i="0" lang="en-IN">
                <a:solidFill>
                  <a:schemeClr val="accent1"/>
                </a:solidFill>
                <a:latin typeface="Times New Roman"/>
                <a:ea typeface="Times New Roman"/>
                <a:cs typeface="Times New Roman"/>
                <a:sym typeface="Times New Roman"/>
              </a:rPr>
              <a:t>Where - Location</a:t>
            </a:r>
            <a:endParaRPr>
              <a:solidFill>
                <a:schemeClr val="accent1"/>
              </a:solidFill>
            </a:endParaRPr>
          </a:p>
          <a:p>
            <a:pPr indent="0" lvl="1" marL="457200" rtl="0" algn="l">
              <a:lnSpc>
                <a:spcPct val="90000"/>
              </a:lnSpc>
              <a:spcBef>
                <a:spcPts val="500"/>
              </a:spcBef>
              <a:spcAft>
                <a:spcPts val="0"/>
              </a:spcAft>
              <a:buClr>
                <a:srgbClr val="000000"/>
              </a:buClr>
              <a:buSzPts val="2400"/>
              <a:buNone/>
            </a:pPr>
            <a:r>
              <a:rPr b="0" i="0" lang="en-IN">
                <a:solidFill>
                  <a:schemeClr val="accent1"/>
                </a:solidFill>
                <a:latin typeface="Times New Roman"/>
                <a:ea typeface="Times New Roman"/>
                <a:cs typeface="Times New Roman"/>
                <a:sym typeface="Times New Roman"/>
              </a:rPr>
              <a:t>What - Product Name</a:t>
            </a:r>
            <a:endParaRPr>
              <a:solidFill>
                <a:schemeClr val="accent1"/>
              </a:solidFill>
            </a:endParaRPr>
          </a:p>
          <a:p>
            <a:pPr indent="0" lvl="1" marL="457200" rtl="0" algn="l">
              <a:lnSpc>
                <a:spcPct val="90000"/>
              </a:lnSpc>
              <a:spcBef>
                <a:spcPts val="500"/>
              </a:spcBef>
              <a:spcAft>
                <a:spcPts val="0"/>
              </a:spcAft>
              <a:buClr>
                <a:srgbClr val="000000"/>
              </a:buClr>
              <a:buSzPts val="2400"/>
              <a:buNone/>
            </a:pPr>
            <a:r>
              <a:rPr b="0" i="0" lang="en-IN">
                <a:solidFill>
                  <a:schemeClr val="accent1"/>
                </a:solidFill>
                <a:latin typeface="Times New Roman"/>
                <a:ea typeface="Times New Roman"/>
                <a:cs typeface="Times New Roman"/>
                <a:sym typeface="Times New Roman"/>
              </a:rPr>
              <a:t>When - Time Dimension</a:t>
            </a:r>
            <a:endParaRPr>
              <a:solidFill>
                <a:schemeClr val="accent1"/>
              </a:solidFill>
            </a:endParaRPr>
          </a:p>
          <a:p>
            <a:pPr indent="-228600" lvl="0" marL="228600" rtl="0" algn="l">
              <a:lnSpc>
                <a:spcPct val="90000"/>
              </a:lnSpc>
              <a:spcBef>
                <a:spcPts val="0"/>
              </a:spcBef>
              <a:spcAft>
                <a:spcPts val="0"/>
              </a:spcAft>
              <a:buClr>
                <a:srgbClr val="222222"/>
              </a:buClr>
              <a:buSzPts val="2400"/>
              <a:buChar char="•"/>
            </a:pPr>
            <a:r>
              <a:rPr lang="en-IN" sz="2400">
                <a:solidFill>
                  <a:srgbClr val="222222"/>
                </a:solidFill>
                <a:latin typeface="Times New Roman"/>
                <a:ea typeface="Times New Roman"/>
                <a:cs typeface="Times New Roman"/>
                <a:sym typeface="Times New Roman"/>
              </a:rPr>
              <a:t>In other words, a dimension is a window to view information in the facts.</a:t>
            </a:r>
            <a:endParaRPr/>
          </a:p>
          <a:p>
            <a:pPr indent="-76200" lvl="0" marL="228600" rtl="0" algn="l">
              <a:lnSpc>
                <a:spcPct val="90000"/>
              </a:lnSpc>
              <a:spcBef>
                <a:spcPts val="0"/>
              </a:spcBef>
              <a:spcAft>
                <a:spcPts val="0"/>
              </a:spcAft>
              <a:buClr>
                <a:schemeClr val="dk1"/>
              </a:buClr>
              <a:buSzPts val="2400"/>
              <a:buNone/>
            </a:pPr>
            <a:r>
              <a:t/>
            </a:r>
            <a:endParaRPr sz="2400">
              <a:solidFill>
                <a:srgbClr val="222222"/>
              </a:solidFill>
              <a:latin typeface="Times New Roman"/>
              <a:ea typeface="Times New Roman"/>
              <a:cs typeface="Times New Roman"/>
              <a:sym typeface="Times New Roman"/>
            </a:endParaRPr>
          </a:p>
          <a:p>
            <a:pPr indent="0" lvl="0" marL="0" rtl="0" algn="l">
              <a:lnSpc>
                <a:spcPct val="100000"/>
              </a:lnSpc>
              <a:spcBef>
                <a:spcPts val="200"/>
              </a:spcBef>
              <a:spcAft>
                <a:spcPts val="0"/>
              </a:spcAft>
              <a:buClr>
                <a:srgbClr val="222222"/>
              </a:buClr>
              <a:buSzPts val="2400"/>
              <a:buNone/>
            </a:pPr>
            <a:r>
              <a:rPr b="1" lang="en-IN" sz="2400">
                <a:solidFill>
                  <a:srgbClr val="222222"/>
                </a:solidFill>
                <a:latin typeface="Times New Roman"/>
                <a:ea typeface="Times New Roman"/>
                <a:cs typeface="Times New Roman"/>
                <a:sym typeface="Times New Roman"/>
              </a:rPr>
              <a:t>Attributes</a:t>
            </a:r>
            <a:r>
              <a:rPr lang="en-IN" sz="2400">
                <a:solidFill>
                  <a:srgbClr val="222222"/>
                </a:solidFill>
                <a:latin typeface="Times New Roman"/>
                <a:ea typeface="Times New Roman"/>
                <a:cs typeface="Times New Roman"/>
                <a:sym typeface="Times New Roman"/>
              </a:rPr>
              <a:t>The Attributes are the various characteristics of the dimension </a:t>
            </a:r>
            <a:endParaRPr sz="2400">
              <a:solidFill>
                <a:srgbClr val="222222"/>
              </a:solidFill>
              <a:latin typeface="Times New Roman"/>
              <a:ea typeface="Times New Roman"/>
              <a:cs typeface="Times New Roman"/>
              <a:sym typeface="Times New Roman"/>
            </a:endParaRPr>
          </a:p>
          <a:p>
            <a:pPr indent="0" lvl="0" marL="0" rtl="0" algn="l">
              <a:lnSpc>
                <a:spcPct val="100000"/>
              </a:lnSpc>
              <a:spcBef>
                <a:spcPts val="200"/>
              </a:spcBef>
              <a:spcAft>
                <a:spcPts val="0"/>
              </a:spcAft>
              <a:buClr>
                <a:srgbClr val="222222"/>
              </a:buClr>
              <a:buSzPts val="2400"/>
              <a:buNone/>
            </a:pPr>
            <a:r>
              <a:rPr lang="en-IN" sz="2400">
                <a:solidFill>
                  <a:srgbClr val="222222"/>
                </a:solidFill>
                <a:latin typeface="Times New Roman"/>
                <a:ea typeface="Times New Roman"/>
                <a:cs typeface="Times New Roman"/>
                <a:sym typeface="Times New Roman"/>
              </a:rPr>
              <a:t>—E.g. In the Location dimension, the attributes can be  State, Country , Zipcode etc.</a:t>
            </a:r>
            <a:endParaRPr/>
          </a:p>
          <a:p>
            <a:pPr indent="-228600" lvl="0" marL="228600" rtl="0" algn="l">
              <a:lnSpc>
                <a:spcPct val="100000"/>
              </a:lnSpc>
              <a:spcBef>
                <a:spcPts val="800"/>
              </a:spcBef>
              <a:spcAft>
                <a:spcPts val="0"/>
              </a:spcAft>
              <a:buClr>
                <a:srgbClr val="222222"/>
              </a:buClr>
              <a:buSzPts val="2400"/>
              <a:buChar char="•"/>
            </a:pPr>
            <a:r>
              <a:rPr lang="en-IN" sz="2400">
                <a:solidFill>
                  <a:srgbClr val="222222"/>
                </a:solidFill>
                <a:latin typeface="Times New Roman"/>
                <a:ea typeface="Times New Roman"/>
                <a:cs typeface="Times New Roman"/>
                <a:sym typeface="Times New Roman"/>
              </a:rPr>
              <a:t>Attributes are used to search, filter, or classify facts. Dimension Tables contain Attributes.</a:t>
            </a:r>
            <a:endParaRPr sz="2400">
              <a:latin typeface="Times New Roman"/>
              <a:ea typeface="Times New Roman"/>
              <a:cs typeface="Times New Roman"/>
              <a:sym typeface="Times New Roman"/>
            </a:endParaRPr>
          </a:p>
          <a:p>
            <a:pPr indent="-76200" lvl="0" marL="228600" rtl="0" algn="just">
              <a:lnSpc>
                <a:spcPct val="90000"/>
              </a:lnSpc>
              <a:spcBef>
                <a:spcPts val="1600"/>
              </a:spcBef>
              <a:spcAft>
                <a:spcPts val="0"/>
              </a:spcAft>
              <a:buClr>
                <a:schemeClr val="dk1"/>
              </a:buClr>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 name="Shape 118"/>
        <p:cNvGrpSpPr/>
        <p:nvPr/>
      </p:nvGrpSpPr>
      <p:grpSpPr>
        <a:xfrm>
          <a:off x="0" y="0"/>
          <a:ext cx="0" cy="0"/>
          <a:chOff x="0" y="0"/>
          <a:chExt cx="0" cy="0"/>
        </a:xfrm>
      </p:grpSpPr>
      <p:sp>
        <p:nvSpPr>
          <p:cNvPr id="119" name="Google Shape;119;p17"/>
          <p:cNvSpPr txBox="1"/>
          <p:nvPr>
            <p:ph idx="1" type="body"/>
          </p:nvPr>
        </p:nvSpPr>
        <p:spPr>
          <a:xfrm>
            <a:off x="97975" y="641800"/>
            <a:ext cx="12093900" cy="52500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1000"/>
              </a:spcBef>
              <a:spcAft>
                <a:spcPts val="0"/>
              </a:spcAft>
              <a:buSzPts val="2600"/>
              <a:buChar char="•"/>
            </a:pPr>
            <a:r>
              <a:rPr b="1" lang="en-IN" sz="2600"/>
              <a:t>Subject-oriented: </a:t>
            </a:r>
            <a:r>
              <a:rPr lang="en-IN" sz="2600"/>
              <a:t>A data warehouse is organized around major subjects such as customer, supplier, product, and sales. </a:t>
            </a:r>
            <a:endParaRPr sz="2600"/>
          </a:p>
          <a:p>
            <a:pPr indent="0" lvl="0" marL="457200" rtl="0" algn="l">
              <a:lnSpc>
                <a:spcPct val="90000"/>
              </a:lnSpc>
              <a:spcBef>
                <a:spcPts val="1000"/>
              </a:spcBef>
              <a:spcAft>
                <a:spcPts val="0"/>
              </a:spcAft>
              <a:buSzPts val="1800"/>
              <a:buNone/>
            </a:pPr>
            <a:r>
              <a:rPr lang="en-IN" sz="2600"/>
              <a:t>Rather than concentrating on the day-to-day operations and transaction processing of an organization, a data warehouse focuses on the modeling and analysis of data for decision makers. </a:t>
            </a:r>
            <a:endParaRPr sz="2600"/>
          </a:p>
          <a:p>
            <a:pPr indent="0" lvl="0" marL="457200" rtl="0" algn="l">
              <a:lnSpc>
                <a:spcPct val="90000"/>
              </a:lnSpc>
              <a:spcBef>
                <a:spcPts val="1000"/>
              </a:spcBef>
              <a:spcAft>
                <a:spcPts val="0"/>
              </a:spcAft>
              <a:buSzPts val="1800"/>
              <a:buNone/>
            </a:pPr>
            <a:r>
              <a:rPr lang="en-IN" sz="2600"/>
              <a:t>Hence, data warehouses typically provide a simple and concise view of particular subject issues by excluding data that are not useful in the decision support process.</a:t>
            </a:r>
            <a:endParaRPr sz="2600"/>
          </a:p>
          <a:p>
            <a:pPr indent="0" lvl="0" marL="457200" rtl="0" algn="l">
              <a:lnSpc>
                <a:spcPct val="90000"/>
              </a:lnSpc>
              <a:spcBef>
                <a:spcPts val="1000"/>
              </a:spcBef>
              <a:spcAft>
                <a:spcPts val="0"/>
              </a:spcAft>
              <a:buSzPts val="1800"/>
              <a:buNone/>
            </a:pPr>
            <a:r>
              <a:t/>
            </a:r>
            <a:endParaRPr sz="2600"/>
          </a:p>
          <a:p>
            <a:pPr indent="-393700" lvl="0" marL="457200" rtl="0" algn="l">
              <a:lnSpc>
                <a:spcPct val="90000"/>
              </a:lnSpc>
              <a:spcBef>
                <a:spcPts val="1000"/>
              </a:spcBef>
              <a:spcAft>
                <a:spcPts val="0"/>
              </a:spcAft>
              <a:buSzPts val="2600"/>
              <a:buChar char="●"/>
            </a:pPr>
            <a:r>
              <a:rPr lang="en-IN" sz="2600"/>
              <a:t>I</a:t>
            </a:r>
            <a:r>
              <a:rPr b="1" lang="en-IN" sz="2600"/>
              <a:t>ntegrated: </a:t>
            </a:r>
            <a:r>
              <a:rPr lang="en-IN" sz="2600"/>
              <a:t>A data warehouse is usually constructed by integrating multiple heterogeneous sources, such as relational databases, flat files, and online transaction records. </a:t>
            </a:r>
            <a:endParaRPr sz="2600"/>
          </a:p>
          <a:p>
            <a:pPr indent="0" lvl="0" marL="457200" rtl="0" algn="l">
              <a:lnSpc>
                <a:spcPct val="90000"/>
              </a:lnSpc>
              <a:spcBef>
                <a:spcPts val="1000"/>
              </a:spcBef>
              <a:spcAft>
                <a:spcPts val="0"/>
              </a:spcAft>
              <a:buSzPts val="1800"/>
              <a:buNone/>
            </a:pPr>
            <a:r>
              <a:rPr lang="en-IN" sz="2600"/>
              <a:t>Data cleaning and data integration techniques are applied to ensure consistency in naming conventions, encoding structures, attribute measures, and so on.</a:t>
            </a:r>
            <a:endParaRPr sz="2600"/>
          </a:p>
          <a:p>
            <a:pPr indent="0" lvl="0" marL="0" rtl="0" algn="l">
              <a:lnSpc>
                <a:spcPct val="90000"/>
              </a:lnSpc>
              <a:spcBef>
                <a:spcPts val="1000"/>
              </a:spcBef>
              <a:spcAft>
                <a:spcPts val="0"/>
              </a:spcAft>
              <a:buSzPts val="1800"/>
              <a:buNone/>
            </a:pPr>
            <a:r>
              <a:t/>
            </a:r>
            <a:endParaRPr sz="2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2"/>
          <p:cNvSpPr txBox="1"/>
          <p:nvPr>
            <p:ph type="title"/>
          </p:nvPr>
        </p:nvSpPr>
        <p:spPr>
          <a:xfrm>
            <a:off x="2356282" y="-152400"/>
            <a:ext cx="10515600" cy="71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645AD"/>
              </a:buClr>
              <a:buSzPts val="3600"/>
              <a:buFont typeface="Times New Roman"/>
              <a:buNone/>
            </a:pPr>
            <a:r>
              <a:rPr b="0" i="0" lang="en-IN" sz="3600" u="none" strike="noStrike">
                <a:solidFill>
                  <a:srgbClr val="0645AD"/>
                </a:solidFill>
                <a:latin typeface="Times New Roman"/>
                <a:ea typeface="Times New Roman"/>
                <a:cs typeface="Times New Roman"/>
                <a:sym typeface="Times New Roman"/>
              </a:rPr>
              <a:t>Elements of Dimensional Modelling</a:t>
            </a:r>
            <a:endParaRPr sz="3600"/>
          </a:p>
        </p:txBody>
      </p:sp>
      <p:sp>
        <p:nvSpPr>
          <p:cNvPr id="434" name="Google Shape;434;p62"/>
          <p:cNvSpPr txBox="1"/>
          <p:nvPr>
            <p:ph idx="1" type="body"/>
          </p:nvPr>
        </p:nvSpPr>
        <p:spPr>
          <a:xfrm>
            <a:off x="234525" y="547250"/>
            <a:ext cx="11807700" cy="5140500"/>
          </a:xfrm>
          <a:prstGeom prst="rect">
            <a:avLst/>
          </a:prstGeom>
          <a:noFill/>
          <a:ln>
            <a:noFill/>
          </a:ln>
        </p:spPr>
        <p:txBody>
          <a:bodyPr anchorCtr="0" anchor="t" bIns="45700" lIns="91425" spcFirstLastPara="1" rIns="91425" wrap="square" tIns="45700">
            <a:noAutofit/>
          </a:bodyPr>
          <a:lstStyle/>
          <a:p>
            <a:pPr indent="0" lvl="0" marL="0" rtl="0" algn="l">
              <a:lnSpc>
                <a:spcPct val="78125"/>
              </a:lnSpc>
              <a:spcBef>
                <a:spcPts val="0"/>
              </a:spcBef>
              <a:spcAft>
                <a:spcPts val="0"/>
              </a:spcAft>
              <a:buClr>
                <a:srgbClr val="222222"/>
              </a:buClr>
              <a:buSzPts val="2400"/>
              <a:buNone/>
            </a:pPr>
            <a:r>
              <a:rPr b="1" lang="en-IN" sz="2400">
                <a:solidFill>
                  <a:srgbClr val="222222"/>
                </a:solidFill>
                <a:latin typeface="Times New Roman"/>
                <a:ea typeface="Times New Roman"/>
                <a:cs typeface="Times New Roman"/>
                <a:sym typeface="Times New Roman"/>
              </a:rPr>
              <a:t>Fact Table</a:t>
            </a:r>
            <a:endParaRPr b="1" sz="2400">
              <a:solidFill>
                <a:srgbClr val="1F3763"/>
              </a:solidFill>
              <a:latin typeface="Times New Roman"/>
              <a:ea typeface="Times New Roman"/>
              <a:cs typeface="Times New Roman"/>
              <a:sym typeface="Times New Roman"/>
            </a:endParaRPr>
          </a:p>
          <a:p>
            <a:pPr indent="-228600" lvl="0" marL="228600" rtl="0" algn="l">
              <a:lnSpc>
                <a:spcPct val="100000"/>
              </a:lnSpc>
              <a:spcBef>
                <a:spcPts val="600"/>
              </a:spcBef>
              <a:spcAft>
                <a:spcPts val="0"/>
              </a:spcAft>
              <a:buClr>
                <a:srgbClr val="222222"/>
              </a:buClr>
              <a:buSzPts val="2400"/>
              <a:buChar char="•"/>
            </a:pPr>
            <a:r>
              <a:rPr lang="en-IN" sz="2400">
                <a:solidFill>
                  <a:srgbClr val="222222"/>
                </a:solidFill>
                <a:latin typeface="Times New Roman"/>
                <a:ea typeface="Times New Roman"/>
                <a:cs typeface="Times New Roman"/>
                <a:sym typeface="Times New Roman"/>
              </a:rPr>
              <a:t>A fact table is a primary table in dimension modelling.</a:t>
            </a:r>
            <a:endParaRPr/>
          </a:p>
          <a:p>
            <a:pPr indent="-228600" lvl="0" marL="228600" rtl="0" algn="l">
              <a:lnSpc>
                <a:spcPct val="100000"/>
              </a:lnSpc>
              <a:spcBef>
                <a:spcPts val="0"/>
              </a:spcBef>
              <a:spcAft>
                <a:spcPts val="0"/>
              </a:spcAft>
              <a:buClr>
                <a:srgbClr val="000000"/>
              </a:buClr>
              <a:buSzPts val="2400"/>
              <a:buChar char="•"/>
            </a:pPr>
            <a:r>
              <a:rPr b="0" i="0" lang="en-IN" sz="2400">
                <a:solidFill>
                  <a:srgbClr val="000000"/>
                </a:solidFill>
                <a:latin typeface="Times New Roman"/>
                <a:ea typeface="Times New Roman"/>
                <a:cs typeface="Times New Roman"/>
                <a:sym typeface="Times New Roman"/>
              </a:rPr>
              <a:t>Fact table consists of the measurements, metrics or facts of a business process.</a:t>
            </a:r>
            <a:endParaRPr/>
          </a:p>
          <a:p>
            <a:pPr indent="0" lvl="0" marL="0" rtl="0" algn="l">
              <a:lnSpc>
                <a:spcPct val="100000"/>
              </a:lnSpc>
              <a:spcBef>
                <a:spcPts val="0"/>
              </a:spcBef>
              <a:spcAft>
                <a:spcPts val="0"/>
              </a:spcAft>
              <a:buClr>
                <a:srgbClr val="000000"/>
              </a:buClr>
              <a:buSzPts val="2400"/>
              <a:buNone/>
            </a:pPr>
            <a:r>
              <a:rPr lang="en-IN" sz="2400">
                <a:solidFill>
                  <a:srgbClr val="000000"/>
                </a:solidFill>
                <a:latin typeface="Times New Roman"/>
                <a:ea typeface="Times New Roman"/>
                <a:cs typeface="Times New Roman"/>
                <a:sym typeface="Times New Roman"/>
              </a:rPr>
              <a:t>    </a:t>
            </a:r>
            <a:r>
              <a:rPr b="0" i="0" lang="en-IN" sz="2400">
                <a:solidFill>
                  <a:srgbClr val="000000"/>
                </a:solidFill>
                <a:latin typeface="Calibri"/>
                <a:ea typeface="Calibri"/>
                <a:cs typeface="Calibri"/>
                <a:sym typeface="Calibri"/>
              </a:rPr>
              <a:t>Eg. Monthly sales volume, Average Customer Balance etc...</a:t>
            </a:r>
            <a:endParaRPr sz="2400">
              <a:solidFill>
                <a:srgbClr val="000000"/>
              </a:solidFill>
              <a:latin typeface="Times New Roman"/>
              <a:ea typeface="Times New Roman"/>
              <a:cs typeface="Times New Roman"/>
              <a:sym typeface="Times New Roman"/>
            </a:endParaRPr>
          </a:p>
          <a:p>
            <a:pPr indent="-228600" lvl="0" marL="228600" rtl="0" algn="l">
              <a:lnSpc>
                <a:spcPct val="100000"/>
              </a:lnSpc>
              <a:spcBef>
                <a:spcPts val="0"/>
              </a:spcBef>
              <a:spcAft>
                <a:spcPts val="0"/>
              </a:spcAft>
              <a:buClr>
                <a:srgbClr val="222222"/>
              </a:buClr>
              <a:buSzPts val="2400"/>
              <a:buChar char="•"/>
            </a:pPr>
            <a:r>
              <a:rPr lang="en-IN" sz="2400">
                <a:solidFill>
                  <a:srgbClr val="222222"/>
                </a:solidFill>
                <a:latin typeface="Times New Roman"/>
                <a:ea typeface="Times New Roman"/>
                <a:cs typeface="Times New Roman"/>
                <a:sym typeface="Times New Roman"/>
              </a:rPr>
              <a:t>A Fact Table contains</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Clr>
                <a:srgbClr val="222222"/>
              </a:buClr>
              <a:buSzPts val="2400"/>
              <a:buNone/>
            </a:pPr>
            <a:r>
              <a:rPr lang="en-IN" sz="2400">
                <a:solidFill>
                  <a:srgbClr val="222222"/>
                </a:solidFill>
                <a:latin typeface="Times New Roman"/>
                <a:ea typeface="Times New Roman"/>
                <a:cs typeface="Times New Roman"/>
                <a:sym typeface="Times New Roman"/>
              </a:rPr>
              <a:t>     1. Measurements/facts</a:t>
            </a:r>
            <a:endParaRPr sz="2400">
              <a:latin typeface="Times New Roman"/>
              <a:ea typeface="Times New Roman"/>
              <a:cs typeface="Times New Roman"/>
              <a:sym typeface="Times New Roman"/>
            </a:endParaRPr>
          </a:p>
          <a:p>
            <a:pPr indent="0" lvl="0" marL="0" rtl="0" algn="l">
              <a:lnSpc>
                <a:spcPct val="100000"/>
              </a:lnSpc>
              <a:spcBef>
                <a:spcPts val="800"/>
              </a:spcBef>
              <a:spcAft>
                <a:spcPts val="0"/>
              </a:spcAft>
              <a:buClr>
                <a:srgbClr val="222222"/>
              </a:buClr>
              <a:buSzPts val="2400"/>
              <a:buNone/>
            </a:pPr>
            <a:r>
              <a:rPr lang="en-IN" sz="2400">
                <a:solidFill>
                  <a:srgbClr val="222222"/>
                </a:solidFill>
                <a:latin typeface="Times New Roman"/>
                <a:ea typeface="Times New Roman"/>
                <a:cs typeface="Times New Roman"/>
                <a:sym typeface="Times New Roman"/>
              </a:rPr>
              <a:t>     2. Foreign key to dimension table</a:t>
            </a:r>
            <a:endParaRPr sz="2400">
              <a:latin typeface="Times New Roman"/>
              <a:ea typeface="Times New Roman"/>
              <a:cs typeface="Times New Roman"/>
              <a:sym typeface="Times New Roman"/>
            </a:endParaRPr>
          </a:p>
          <a:p>
            <a:pPr indent="0" lvl="0" marL="0" rtl="0" algn="l">
              <a:lnSpc>
                <a:spcPct val="78125"/>
              </a:lnSpc>
              <a:spcBef>
                <a:spcPts val="1000"/>
              </a:spcBef>
              <a:spcAft>
                <a:spcPts val="0"/>
              </a:spcAft>
              <a:buClr>
                <a:srgbClr val="222222"/>
              </a:buClr>
              <a:buSzPts val="2400"/>
              <a:buNone/>
            </a:pPr>
            <a:r>
              <a:rPr b="1" lang="en-IN" sz="2400">
                <a:solidFill>
                  <a:srgbClr val="222222"/>
                </a:solidFill>
                <a:latin typeface="Times New Roman"/>
                <a:ea typeface="Times New Roman"/>
                <a:cs typeface="Times New Roman"/>
                <a:sym typeface="Times New Roman"/>
              </a:rPr>
              <a:t>Dimension Table</a:t>
            </a:r>
            <a:endParaRPr b="1" sz="2400">
              <a:solidFill>
                <a:srgbClr val="1F3763"/>
              </a:solidFill>
              <a:latin typeface="Times New Roman"/>
              <a:ea typeface="Times New Roman"/>
              <a:cs typeface="Times New Roman"/>
              <a:sym typeface="Times New Roman"/>
            </a:endParaRPr>
          </a:p>
          <a:p>
            <a:pPr indent="-381000" lvl="0" marL="457200" rtl="0" algn="l">
              <a:lnSpc>
                <a:spcPct val="107000"/>
              </a:lnSpc>
              <a:spcBef>
                <a:spcPts val="600"/>
              </a:spcBef>
              <a:spcAft>
                <a:spcPts val="0"/>
              </a:spcAft>
              <a:buClr>
                <a:srgbClr val="222222"/>
              </a:buClr>
              <a:buSzPts val="2400"/>
              <a:buFont typeface="Calibri"/>
              <a:buChar char="∙"/>
            </a:pPr>
            <a:r>
              <a:rPr lang="en-IN" sz="2400">
                <a:solidFill>
                  <a:srgbClr val="222222"/>
                </a:solidFill>
              </a:rPr>
              <a:t>A dimension table contains dimensions of a fact.</a:t>
            </a:r>
            <a:endParaRPr sz="2400">
              <a:solidFill>
                <a:srgbClr val="222222"/>
              </a:solidFill>
            </a:endParaRPr>
          </a:p>
          <a:p>
            <a:pPr indent="-381000" lvl="0" marL="457200" rtl="0" algn="l">
              <a:lnSpc>
                <a:spcPct val="107000"/>
              </a:lnSpc>
              <a:spcBef>
                <a:spcPts val="0"/>
              </a:spcBef>
              <a:spcAft>
                <a:spcPts val="0"/>
              </a:spcAft>
              <a:buClr>
                <a:srgbClr val="222222"/>
              </a:buClr>
              <a:buSzPts val="2400"/>
              <a:buFont typeface="Calibri"/>
              <a:buChar char="∙"/>
            </a:pPr>
            <a:r>
              <a:rPr lang="en-IN" sz="2400">
                <a:solidFill>
                  <a:srgbClr val="222222"/>
                </a:solidFill>
              </a:rPr>
              <a:t>They are joined to fact table via a foreign key.</a:t>
            </a:r>
            <a:endParaRPr sz="2400">
              <a:solidFill>
                <a:srgbClr val="222222"/>
              </a:solidFill>
            </a:endParaRPr>
          </a:p>
          <a:p>
            <a:pPr indent="-381000" lvl="0" marL="457200" rtl="0" algn="l">
              <a:lnSpc>
                <a:spcPct val="107000"/>
              </a:lnSpc>
              <a:spcBef>
                <a:spcPts val="0"/>
              </a:spcBef>
              <a:spcAft>
                <a:spcPts val="0"/>
              </a:spcAft>
              <a:buClr>
                <a:srgbClr val="222222"/>
              </a:buClr>
              <a:buSzPts val="2400"/>
              <a:buFont typeface="Calibri"/>
              <a:buChar char="∙"/>
            </a:pPr>
            <a:r>
              <a:rPr lang="en-IN" sz="2400">
                <a:solidFill>
                  <a:srgbClr val="222222"/>
                </a:solidFill>
              </a:rPr>
              <a:t>Dimension tables are denormalized tables.</a:t>
            </a:r>
            <a:endParaRPr sz="2400">
              <a:solidFill>
                <a:srgbClr val="222222"/>
              </a:solidFill>
            </a:endParaRPr>
          </a:p>
          <a:p>
            <a:pPr indent="-381000" lvl="0" marL="457200" rtl="0" algn="l">
              <a:lnSpc>
                <a:spcPct val="107000"/>
              </a:lnSpc>
              <a:spcBef>
                <a:spcPts val="0"/>
              </a:spcBef>
              <a:spcAft>
                <a:spcPts val="0"/>
              </a:spcAft>
              <a:buClr>
                <a:srgbClr val="222222"/>
              </a:buClr>
              <a:buSzPts val="2400"/>
              <a:buFont typeface="Calibri"/>
              <a:buChar char="∙"/>
            </a:pPr>
            <a:r>
              <a:rPr lang="en-IN" sz="2400">
                <a:solidFill>
                  <a:srgbClr val="222222"/>
                </a:solidFill>
              </a:rPr>
              <a:t>The Dimension Attributes are the various columns in a dimension table</a:t>
            </a:r>
            <a:endParaRPr sz="2400">
              <a:solidFill>
                <a:srgbClr val="222222"/>
              </a:solidFill>
            </a:endParaRPr>
          </a:p>
          <a:p>
            <a:pPr indent="-381000" lvl="0" marL="457200" rtl="0" algn="l">
              <a:lnSpc>
                <a:spcPct val="107000"/>
              </a:lnSpc>
              <a:spcBef>
                <a:spcPts val="0"/>
              </a:spcBef>
              <a:spcAft>
                <a:spcPts val="0"/>
              </a:spcAft>
              <a:buClr>
                <a:srgbClr val="222222"/>
              </a:buClr>
              <a:buSzPts val="2400"/>
              <a:buFont typeface="Calibri"/>
              <a:buChar char="∙"/>
            </a:pPr>
            <a:r>
              <a:rPr lang="en-IN" sz="2400">
                <a:solidFill>
                  <a:srgbClr val="222222"/>
                </a:solidFill>
              </a:rPr>
              <a:t>Dimensions offers descriptive characteristics of the facts with the help of their attributes</a:t>
            </a:r>
            <a:endParaRPr sz="2400">
              <a:solidFill>
                <a:srgbClr val="222222"/>
              </a:solidFill>
            </a:endParaRPr>
          </a:p>
          <a:p>
            <a:pPr indent="-381000" lvl="0" marL="457200" rtl="0" algn="l">
              <a:lnSpc>
                <a:spcPct val="107000"/>
              </a:lnSpc>
              <a:spcBef>
                <a:spcPts val="0"/>
              </a:spcBef>
              <a:spcAft>
                <a:spcPts val="0"/>
              </a:spcAft>
              <a:buClr>
                <a:srgbClr val="222222"/>
              </a:buClr>
              <a:buSzPts val="2400"/>
              <a:buFont typeface="Calibri"/>
              <a:buChar char="∙"/>
            </a:pPr>
            <a:r>
              <a:rPr lang="en-IN" sz="2400">
                <a:solidFill>
                  <a:srgbClr val="222222"/>
                </a:solidFill>
              </a:rPr>
              <a:t>No limit set for number of dimensions</a:t>
            </a:r>
            <a:endParaRPr sz="2400">
              <a:solidFill>
                <a:srgbClr val="222222"/>
              </a:solidFill>
            </a:endParaRPr>
          </a:p>
          <a:p>
            <a:pPr indent="-381000" lvl="0" marL="457200" rtl="0" algn="l">
              <a:lnSpc>
                <a:spcPct val="107000"/>
              </a:lnSpc>
              <a:spcBef>
                <a:spcPts val="0"/>
              </a:spcBef>
              <a:spcAft>
                <a:spcPts val="0"/>
              </a:spcAft>
              <a:buClr>
                <a:srgbClr val="222222"/>
              </a:buClr>
              <a:buSzPts val="2400"/>
              <a:buFont typeface="Calibri"/>
              <a:buChar char="∙"/>
            </a:pPr>
            <a:r>
              <a:rPr lang="en-IN" sz="2400">
                <a:solidFill>
                  <a:srgbClr val="222222"/>
                </a:solidFill>
              </a:rPr>
              <a:t>The dimension can also contain one or more hierarchical relationships</a:t>
            </a:r>
            <a:endParaRPr sz="2400">
              <a:solidFill>
                <a:srgbClr val="222222"/>
              </a:solidFill>
            </a:endParaRPr>
          </a:p>
          <a:p>
            <a:pPr indent="0" lvl="0" marL="457200" rtl="0" algn="l">
              <a:lnSpc>
                <a:spcPct val="90000"/>
              </a:lnSpc>
              <a:spcBef>
                <a:spcPts val="1000"/>
              </a:spcBef>
              <a:spcAft>
                <a:spcPts val="0"/>
              </a:spcAft>
              <a:buSzPts val="1800"/>
              <a:buNone/>
            </a:pPr>
            <a:r>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63"/>
          <p:cNvPicPr preferRelativeResize="0"/>
          <p:nvPr/>
        </p:nvPicPr>
        <p:blipFill rotWithShape="1">
          <a:blip r:embed="rId3">
            <a:alphaModFix/>
          </a:blip>
          <a:srcRect b="0" l="0" r="0" t="0"/>
          <a:stretch/>
        </p:blipFill>
        <p:spPr>
          <a:xfrm>
            <a:off x="260855" y="1253823"/>
            <a:ext cx="5834413" cy="5073825"/>
          </a:xfrm>
          <a:prstGeom prst="rect">
            <a:avLst/>
          </a:prstGeom>
          <a:noFill/>
          <a:ln>
            <a:noFill/>
          </a:ln>
        </p:spPr>
      </p:pic>
      <p:sp>
        <p:nvSpPr>
          <p:cNvPr id="440" name="Google Shape;440;p63"/>
          <p:cNvSpPr txBox="1"/>
          <p:nvPr/>
        </p:nvSpPr>
        <p:spPr>
          <a:xfrm>
            <a:off x="2185593" y="1451129"/>
            <a:ext cx="7302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rgbClr val="FF0000"/>
                </a:solidFill>
                <a:latin typeface="Arial"/>
                <a:ea typeface="Arial"/>
                <a:cs typeface="Arial"/>
                <a:sym typeface="Arial"/>
              </a:rPr>
              <a:t>Identifying the actual business process a data warehouse should cover. </a:t>
            </a:r>
            <a:endParaRPr b="0" i="0" sz="1600" u="none" cap="none" strike="noStrike">
              <a:solidFill>
                <a:srgbClr val="FF0000"/>
              </a:solidFill>
              <a:latin typeface="Calibri"/>
              <a:ea typeface="Calibri"/>
              <a:cs typeface="Calibri"/>
              <a:sym typeface="Calibri"/>
            </a:endParaRPr>
          </a:p>
        </p:txBody>
      </p:sp>
      <p:sp>
        <p:nvSpPr>
          <p:cNvPr id="441" name="Google Shape;441;p63"/>
          <p:cNvSpPr txBox="1"/>
          <p:nvPr/>
        </p:nvSpPr>
        <p:spPr>
          <a:xfrm>
            <a:off x="3519596" y="1928656"/>
            <a:ext cx="8672400" cy="1392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000000"/>
              </a:buClr>
              <a:buSzPts val="1600"/>
              <a:buFont typeface="Arial"/>
              <a:buNone/>
            </a:pPr>
            <a:r>
              <a:rPr b="0" i="0" lang="en-IN" sz="1600" u="none" cap="none" strike="noStrike">
                <a:solidFill>
                  <a:srgbClr val="FF0000"/>
                </a:solidFill>
                <a:latin typeface="Arial"/>
                <a:ea typeface="Arial"/>
                <a:cs typeface="Arial"/>
                <a:sym typeface="Arial"/>
              </a:rPr>
              <a:t>1. Do we need to store all the available products or just a few types of products? This decision is based on the business processes selected for DWH</a:t>
            </a:r>
            <a:endParaRPr b="0" i="0" sz="1600" u="none" cap="none" strike="noStrike">
              <a:solidFill>
                <a:srgbClr val="FF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600"/>
              <a:buFont typeface="Arial"/>
              <a:buNone/>
            </a:pPr>
            <a:r>
              <a:rPr b="0" i="0" lang="en-IN" sz="1600" u="none" cap="none" strike="noStrike">
                <a:solidFill>
                  <a:srgbClr val="FF0000"/>
                </a:solidFill>
                <a:latin typeface="Arial"/>
                <a:ea typeface="Arial"/>
                <a:cs typeface="Arial"/>
                <a:sym typeface="Arial"/>
              </a:rPr>
              <a:t>2. Do we store the product sale information on a monthly, weekly, daily or hourly basis? This decision depends on the nature of reports requested by executives </a:t>
            </a:r>
            <a:endParaRPr b="0" i="0" sz="1600" u="none" cap="none" strike="noStrike">
              <a:solidFill>
                <a:srgbClr val="FF0000"/>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600"/>
              <a:buFont typeface="Arial"/>
              <a:buNone/>
            </a:pPr>
            <a:r>
              <a:rPr b="0" i="0" lang="en-IN" sz="1600" u="none" cap="none" strike="noStrike">
                <a:solidFill>
                  <a:srgbClr val="FF0000"/>
                </a:solidFill>
                <a:latin typeface="Arial"/>
                <a:ea typeface="Arial"/>
                <a:cs typeface="Arial"/>
                <a:sym typeface="Arial"/>
              </a:rPr>
              <a:t>3. How do the above two choices affect the database size?</a:t>
            </a:r>
            <a:endParaRPr b="0" i="0" sz="1600" u="none" cap="none" strike="noStrike">
              <a:solidFill>
                <a:srgbClr val="FF0000"/>
              </a:solidFill>
              <a:latin typeface="Calibri"/>
              <a:ea typeface="Calibri"/>
              <a:cs typeface="Calibri"/>
              <a:sym typeface="Calibri"/>
            </a:endParaRPr>
          </a:p>
        </p:txBody>
      </p:sp>
      <p:sp>
        <p:nvSpPr>
          <p:cNvPr id="442" name="Google Shape;442;p63"/>
          <p:cNvSpPr txBox="1"/>
          <p:nvPr/>
        </p:nvSpPr>
        <p:spPr>
          <a:xfrm>
            <a:off x="4483015" y="3634725"/>
            <a:ext cx="7302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rgbClr val="FF0000"/>
                </a:solidFill>
                <a:latin typeface="Arial"/>
                <a:ea typeface="Arial"/>
                <a:cs typeface="Arial"/>
                <a:sym typeface="Arial"/>
              </a:rPr>
              <a:t>When, Where, Who </a:t>
            </a:r>
            <a:endParaRPr b="0" i="0" sz="1600" u="none" cap="none" strike="noStrike">
              <a:solidFill>
                <a:srgbClr val="FF0000"/>
              </a:solidFill>
              <a:latin typeface="Calibri"/>
              <a:ea typeface="Calibri"/>
              <a:cs typeface="Calibri"/>
              <a:sym typeface="Calibri"/>
            </a:endParaRPr>
          </a:p>
        </p:txBody>
      </p:sp>
      <p:sp>
        <p:nvSpPr>
          <p:cNvPr id="443" name="Google Shape;443;p63"/>
          <p:cNvSpPr txBox="1"/>
          <p:nvPr>
            <p:ph type="title"/>
          </p:nvPr>
        </p:nvSpPr>
        <p:spPr>
          <a:xfrm>
            <a:off x="2498324" y="365125"/>
            <a:ext cx="10515600" cy="52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22222"/>
              </a:buClr>
              <a:buSzPts val="3600"/>
              <a:buFont typeface="Times New Roman"/>
              <a:buNone/>
            </a:pPr>
            <a:r>
              <a:rPr b="1" lang="en-IN" sz="3600">
                <a:solidFill>
                  <a:srgbClr val="222222"/>
                </a:solidFill>
                <a:latin typeface="Times New Roman"/>
                <a:ea typeface="Times New Roman"/>
                <a:cs typeface="Times New Roman"/>
                <a:sym typeface="Times New Roman"/>
              </a:rPr>
              <a:t>Steps of Dimensional Modelling</a:t>
            </a:r>
            <a:br>
              <a:rPr b="1" lang="en-IN"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444" name="Google Shape;444;p63"/>
          <p:cNvSpPr txBox="1"/>
          <p:nvPr/>
        </p:nvSpPr>
        <p:spPr>
          <a:xfrm>
            <a:off x="4027725" y="4841425"/>
            <a:ext cx="1211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IN" sz="1700" u="none" cap="none" strike="noStrike">
                <a:solidFill>
                  <a:srgbClr val="000000"/>
                </a:solidFill>
                <a:latin typeface="Calibri"/>
                <a:ea typeface="Calibri"/>
                <a:cs typeface="Calibri"/>
                <a:sym typeface="Calibri"/>
              </a:rPr>
              <a:t>Fact</a:t>
            </a:r>
            <a:endParaRPr b="1" i="0" sz="17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500"/>
                                        <p:tgtEl>
                                          <p:spTgt spid="4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500"/>
                                        <p:tgtEl>
                                          <p:spTgt spid="4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4"/>
          <p:cNvSpPr txBox="1"/>
          <p:nvPr>
            <p:ph type="title"/>
          </p:nvPr>
        </p:nvSpPr>
        <p:spPr>
          <a:xfrm>
            <a:off x="838200" y="365126"/>
            <a:ext cx="10515600" cy="478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22222"/>
              </a:buClr>
              <a:buSzPct val="100000"/>
              <a:buFont typeface="Times New Roman"/>
              <a:buNone/>
            </a:pPr>
            <a:r>
              <a:rPr b="1" lang="en-IN" sz="3600">
                <a:solidFill>
                  <a:srgbClr val="222222"/>
                </a:solidFill>
                <a:latin typeface="Times New Roman"/>
                <a:ea typeface="Times New Roman"/>
                <a:cs typeface="Times New Roman"/>
                <a:sym typeface="Times New Roman"/>
              </a:rPr>
              <a:t>Benefits of Dimensional Modeling</a:t>
            </a:r>
            <a:br>
              <a:rPr b="1" lang="en-IN"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450" name="Google Shape;450;p64"/>
          <p:cNvSpPr txBox="1"/>
          <p:nvPr>
            <p:ph idx="1" type="body"/>
          </p:nvPr>
        </p:nvSpPr>
        <p:spPr>
          <a:xfrm>
            <a:off x="326575" y="843375"/>
            <a:ext cx="11525400" cy="57969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rgbClr val="222222"/>
              </a:buClr>
              <a:buSzPts val="1000"/>
              <a:buChar char="•"/>
            </a:pPr>
            <a:r>
              <a:rPr lang="en-IN" sz="2000">
                <a:solidFill>
                  <a:srgbClr val="222222"/>
                </a:solidFill>
                <a:latin typeface="Times New Roman"/>
                <a:ea typeface="Times New Roman"/>
                <a:cs typeface="Times New Roman"/>
                <a:sym typeface="Times New Roman"/>
              </a:rPr>
              <a:t>Standardization of dimensions allows easy reporting across areas of the business.</a:t>
            </a:r>
            <a:endParaRPr/>
          </a:p>
          <a:p>
            <a:pPr indent="-228600" lvl="0" marL="228600" rtl="0" algn="l">
              <a:lnSpc>
                <a:spcPct val="100000"/>
              </a:lnSpc>
              <a:spcBef>
                <a:spcPts val="0"/>
              </a:spcBef>
              <a:spcAft>
                <a:spcPts val="0"/>
              </a:spcAft>
              <a:buClr>
                <a:srgbClr val="222222"/>
              </a:buClr>
              <a:buSzPts val="1000"/>
              <a:buChar char="•"/>
            </a:pPr>
            <a:r>
              <a:rPr lang="en-IN" sz="2000">
                <a:solidFill>
                  <a:srgbClr val="222222"/>
                </a:solidFill>
                <a:latin typeface="Times New Roman"/>
                <a:ea typeface="Times New Roman"/>
                <a:cs typeface="Times New Roman"/>
                <a:sym typeface="Times New Roman"/>
              </a:rPr>
              <a:t>Dimension tables store the history of the dimensional information.</a:t>
            </a:r>
            <a:endParaRPr/>
          </a:p>
          <a:p>
            <a:pPr indent="-228600" lvl="0" marL="228600" rtl="0" algn="l">
              <a:lnSpc>
                <a:spcPct val="100000"/>
              </a:lnSpc>
              <a:spcBef>
                <a:spcPts val="0"/>
              </a:spcBef>
              <a:spcAft>
                <a:spcPts val="0"/>
              </a:spcAft>
              <a:buClr>
                <a:srgbClr val="222222"/>
              </a:buClr>
              <a:buSzPts val="1000"/>
              <a:buChar char="•"/>
            </a:pPr>
            <a:r>
              <a:rPr lang="en-IN" sz="2000">
                <a:solidFill>
                  <a:srgbClr val="222222"/>
                </a:solidFill>
                <a:latin typeface="Times New Roman"/>
                <a:ea typeface="Times New Roman"/>
                <a:cs typeface="Times New Roman"/>
                <a:sym typeface="Times New Roman"/>
              </a:rPr>
              <a:t>It allows to introduce entirely new dimension without major disruptions to the fact table.</a:t>
            </a:r>
            <a:endParaRPr/>
          </a:p>
          <a:p>
            <a:pPr indent="-228600" lvl="0" marL="228600" rtl="0" algn="l">
              <a:lnSpc>
                <a:spcPct val="100000"/>
              </a:lnSpc>
              <a:spcBef>
                <a:spcPts val="0"/>
              </a:spcBef>
              <a:spcAft>
                <a:spcPts val="0"/>
              </a:spcAft>
              <a:buClr>
                <a:srgbClr val="222222"/>
              </a:buClr>
              <a:buSzPts val="1000"/>
              <a:buChar char="•"/>
            </a:pPr>
            <a:r>
              <a:rPr lang="en-IN" sz="2000">
                <a:solidFill>
                  <a:srgbClr val="222222"/>
                </a:solidFill>
                <a:latin typeface="Times New Roman"/>
                <a:ea typeface="Times New Roman"/>
                <a:cs typeface="Times New Roman"/>
                <a:sym typeface="Times New Roman"/>
              </a:rPr>
              <a:t>Dimensional models also store data in such a fashion that it is easier to retrieve the information from the data once the data is stored in the database.</a:t>
            </a:r>
            <a:endParaRPr/>
          </a:p>
          <a:p>
            <a:pPr indent="-228600" lvl="0" marL="228600" rtl="0" algn="l">
              <a:lnSpc>
                <a:spcPct val="100000"/>
              </a:lnSpc>
              <a:spcBef>
                <a:spcPts val="0"/>
              </a:spcBef>
              <a:spcAft>
                <a:spcPts val="0"/>
              </a:spcAft>
              <a:buClr>
                <a:srgbClr val="222222"/>
              </a:buClr>
              <a:buSzPts val="1000"/>
              <a:buChar char="•"/>
            </a:pPr>
            <a:r>
              <a:rPr lang="en-IN" sz="2000">
                <a:solidFill>
                  <a:srgbClr val="222222"/>
                </a:solidFill>
                <a:latin typeface="Times New Roman"/>
                <a:ea typeface="Times New Roman"/>
                <a:cs typeface="Times New Roman"/>
                <a:sym typeface="Times New Roman"/>
              </a:rPr>
              <a:t>Compared to the normalized model dimensional table are easier to understand.</a:t>
            </a:r>
            <a:endParaRPr/>
          </a:p>
          <a:p>
            <a:pPr indent="-228600" lvl="0" marL="228600" rtl="0" algn="l">
              <a:lnSpc>
                <a:spcPct val="100000"/>
              </a:lnSpc>
              <a:spcBef>
                <a:spcPts val="0"/>
              </a:spcBef>
              <a:spcAft>
                <a:spcPts val="0"/>
              </a:spcAft>
              <a:buClr>
                <a:srgbClr val="222222"/>
              </a:buClr>
              <a:buSzPts val="1000"/>
              <a:buChar char="•"/>
            </a:pPr>
            <a:r>
              <a:rPr lang="en-IN" sz="2000">
                <a:solidFill>
                  <a:srgbClr val="222222"/>
                </a:solidFill>
                <a:latin typeface="Times New Roman"/>
                <a:ea typeface="Times New Roman"/>
                <a:cs typeface="Times New Roman"/>
                <a:sym typeface="Times New Roman"/>
              </a:rPr>
              <a:t>Information is grouped into clear and simple business categories.</a:t>
            </a:r>
            <a:endParaRPr/>
          </a:p>
          <a:p>
            <a:pPr indent="-228600" lvl="0" marL="228600" rtl="0" algn="l">
              <a:lnSpc>
                <a:spcPct val="100000"/>
              </a:lnSpc>
              <a:spcBef>
                <a:spcPts val="0"/>
              </a:spcBef>
              <a:spcAft>
                <a:spcPts val="0"/>
              </a:spcAft>
              <a:buClr>
                <a:srgbClr val="222222"/>
              </a:buClr>
              <a:buSzPts val="1000"/>
              <a:buChar char="•"/>
            </a:pPr>
            <a:r>
              <a:rPr lang="en-IN" sz="2000">
                <a:solidFill>
                  <a:srgbClr val="222222"/>
                </a:solidFill>
                <a:latin typeface="Times New Roman"/>
                <a:ea typeface="Times New Roman"/>
                <a:cs typeface="Times New Roman"/>
                <a:sym typeface="Times New Roman"/>
              </a:rPr>
              <a:t>The dimensional model is very understandable by the business. This model is based on business terms, so that the business knows what each fact, dimension, or attribute means.</a:t>
            </a:r>
            <a:endParaRPr/>
          </a:p>
          <a:p>
            <a:pPr indent="-228600" lvl="0" marL="228600" rtl="0" algn="l">
              <a:lnSpc>
                <a:spcPct val="100000"/>
              </a:lnSpc>
              <a:spcBef>
                <a:spcPts val="0"/>
              </a:spcBef>
              <a:spcAft>
                <a:spcPts val="0"/>
              </a:spcAft>
              <a:buClr>
                <a:srgbClr val="222222"/>
              </a:buClr>
              <a:buSzPts val="1000"/>
              <a:buChar char="•"/>
            </a:pPr>
            <a:r>
              <a:rPr lang="en-IN" sz="2000">
                <a:solidFill>
                  <a:srgbClr val="222222"/>
                </a:solidFill>
                <a:latin typeface="Times New Roman"/>
                <a:ea typeface="Times New Roman"/>
                <a:cs typeface="Times New Roman"/>
                <a:sym typeface="Times New Roman"/>
              </a:rPr>
              <a:t>Dimensional models are deformalized and optimized for fast data querying. Many relational database platforms recognize this model and optimize query execution plans to aid in performance.</a:t>
            </a:r>
            <a:endParaRPr/>
          </a:p>
          <a:p>
            <a:pPr indent="-228600" lvl="0" marL="228600" rtl="0" algn="l">
              <a:lnSpc>
                <a:spcPct val="100000"/>
              </a:lnSpc>
              <a:spcBef>
                <a:spcPts val="0"/>
              </a:spcBef>
              <a:spcAft>
                <a:spcPts val="0"/>
              </a:spcAft>
              <a:buClr>
                <a:srgbClr val="222222"/>
              </a:buClr>
              <a:buSzPts val="1000"/>
              <a:buChar char="•"/>
            </a:pPr>
            <a:r>
              <a:rPr lang="en-IN" sz="2000">
                <a:solidFill>
                  <a:srgbClr val="222222"/>
                </a:solidFill>
                <a:latin typeface="Times New Roman"/>
                <a:ea typeface="Times New Roman"/>
                <a:cs typeface="Times New Roman"/>
                <a:sym typeface="Times New Roman"/>
              </a:rPr>
              <a:t>Dimensional modelling in data warehouse creates a schema which is optimized for high performance. It means fewer joins and helps with minimized data redundancy.</a:t>
            </a:r>
            <a:endParaRPr/>
          </a:p>
          <a:p>
            <a:pPr indent="-228600" lvl="0" marL="228600" rtl="0" algn="l">
              <a:lnSpc>
                <a:spcPct val="100000"/>
              </a:lnSpc>
              <a:spcBef>
                <a:spcPts val="0"/>
              </a:spcBef>
              <a:spcAft>
                <a:spcPts val="0"/>
              </a:spcAft>
              <a:buClr>
                <a:srgbClr val="222222"/>
              </a:buClr>
              <a:buSzPts val="1000"/>
              <a:buChar char="•"/>
            </a:pPr>
            <a:r>
              <a:rPr lang="en-IN" sz="2000">
                <a:solidFill>
                  <a:srgbClr val="222222"/>
                </a:solidFill>
                <a:latin typeface="Times New Roman"/>
                <a:ea typeface="Times New Roman"/>
                <a:cs typeface="Times New Roman"/>
                <a:sym typeface="Times New Roman"/>
              </a:rPr>
              <a:t>The dimensional model also helps to boost query performance. It is more denormalized therefore it is optimized for querying.</a:t>
            </a:r>
            <a:endParaRPr/>
          </a:p>
          <a:p>
            <a:pPr indent="-228600" lvl="0" marL="228600" rtl="0" algn="l">
              <a:lnSpc>
                <a:spcPct val="100000"/>
              </a:lnSpc>
              <a:spcBef>
                <a:spcPts val="0"/>
              </a:spcBef>
              <a:spcAft>
                <a:spcPts val="0"/>
              </a:spcAft>
              <a:buClr>
                <a:srgbClr val="222222"/>
              </a:buClr>
              <a:buSzPts val="1000"/>
              <a:buChar char="•"/>
            </a:pPr>
            <a:r>
              <a:rPr lang="en-IN" sz="2000">
                <a:solidFill>
                  <a:srgbClr val="222222"/>
                </a:solidFill>
                <a:latin typeface="Times New Roman"/>
                <a:ea typeface="Times New Roman"/>
                <a:cs typeface="Times New Roman"/>
                <a:sym typeface="Times New Roman"/>
              </a:rPr>
              <a:t>Dimensional models can comfortably accommodate change. Dimension tables can have more columns added to them without affecting existing business intelligence applications using these tables.</a:t>
            </a:r>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5"/>
          <p:cNvSpPr txBox="1"/>
          <p:nvPr>
            <p:ph type="title"/>
          </p:nvPr>
        </p:nvSpPr>
        <p:spPr>
          <a:xfrm>
            <a:off x="2205362" y="167273"/>
            <a:ext cx="10515600" cy="51376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100000"/>
              <a:buFont typeface="Times New Roman"/>
              <a:buNone/>
            </a:pPr>
            <a:r>
              <a:rPr b="1" i="0" lang="en-IN" sz="3600">
                <a:solidFill>
                  <a:srgbClr val="000000"/>
                </a:solidFill>
                <a:latin typeface="Times New Roman"/>
                <a:ea typeface="Times New Roman"/>
                <a:cs typeface="Times New Roman"/>
                <a:sym typeface="Times New Roman"/>
              </a:rPr>
              <a:t>Types of DWH Schema</a:t>
            </a:r>
            <a:br>
              <a:rPr b="1" i="0" lang="en-IN" sz="3600">
                <a:solidFill>
                  <a:srgbClr val="000000"/>
                </a:solidFill>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456" name="Google Shape;456;p65"/>
          <p:cNvSpPr txBox="1"/>
          <p:nvPr>
            <p:ph idx="1" type="body"/>
          </p:nvPr>
        </p:nvSpPr>
        <p:spPr>
          <a:xfrm>
            <a:off x="838200" y="640672"/>
            <a:ext cx="10515600" cy="5688600"/>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0"/>
              </a:spcBef>
              <a:spcAft>
                <a:spcPts val="0"/>
              </a:spcAft>
              <a:buClr>
                <a:schemeClr val="dk1"/>
              </a:buClr>
              <a:buSzPts val="2000"/>
              <a:buFont typeface="Arial"/>
              <a:buNone/>
            </a:pPr>
            <a:r>
              <a:t/>
            </a:r>
            <a:endParaRPr b="0" i="0" sz="2600">
              <a:solidFill>
                <a:srgbClr val="000000"/>
              </a:solidFill>
              <a:latin typeface="Times New Roman"/>
              <a:ea typeface="Times New Roman"/>
              <a:cs typeface="Times New Roman"/>
              <a:sym typeface="Times New Roman"/>
            </a:endParaRPr>
          </a:p>
          <a:p>
            <a:pPr indent="-101600" lvl="0" marL="228600" rtl="0" algn="l">
              <a:lnSpc>
                <a:spcPct val="90000"/>
              </a:lnSpc>
              <a:spcBef>
                <a:spcPts val="1000"/>
              </a:spcBef>
              <a:spcAft>
                <a:spcPts val="0"/>
              </a:spcAft>
              <a:buClr>
                <a:schemeClr val="dk1"/>
              </a:buClr>
              <a:buSzPts val="2000"/>
              <a:buFont typeface="Arial"/>
              <a:buNone/>
            </a:pPr>
            <a:r>
              <a:t/>
            </a:r>
            <a:endParaRPr sz="2600">
              <a:solidFill>
                <a:srgbClr val="00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000000"/>
              </a:buClr>
              <a:buSzPts val="2600"/>
              <a:buFont typeface="Arial"/>
              <a:buChar char="•"/>
            </a:pPr>
            <a:r>
              <a:rPr b="0" i="0" lang="en-IN" sz="2600">
                <a:solidFill>
                  <a:srgbClr val="000000"/>
                </a:solidFill>
                <a:latin typeface="Times New Roman"/>
                <a:ea typeface="Times New Roman"/>
                <a:cs typeface="Times New Roman"/>
                <a:sym typeface="Times New Roman"/>
              </a:rPr>
              <a:t>Star Schema</a:t>
            </a:r>
            <a:endParaRPr sz="2600"/>
          </a:p>
          <a:p>
            <a:pPr indent="-228600" lvl="0" marL="228600" rtl="0" algn="l">
              <a:lnSpc>
                <a:spcPct val="90000"/>
              </a:lnSpc>
              <a:spcBef>
                <a:spcPts val="1000"/>
              </a:spcBef>
              <a:spcAft>
                <a:spcPts val="0"/>
              </a:spcAft>
              <a:buClr>
                <a:srgbClr val="000000"/>
              </a:buClr>
              <a:buSzPts val="2600"/>
              <a:buFont typeface="Arial"/>
              <a:buChar char="•"/>
            </a:pPr>
            <a:r>
              <a:rPr b="0" i="0" lang="en-IN" sz="2600">
                <a:solidFill>
                  <a:srgbClr val="000000"/>
                </a:solidFill>
                <a:latin typeface="Times New Roman"/>
                <a:ea typeface="Times New Roman"/>
                <a:cs typeface="Times New Roman"/>
                <a:sym typeface="Times New Roman"/>
              </a:rPr>
              <a:t>Snowflake Schema</a:t>
            </a:r>
            <a:endParaRPr sz="2600"/>
          </a:p>
          <a:p>
            <a:pPr indent="0" lvl="0" marL="0" rtl="0" algn="l">
              <a:lnSpc>
                <a:spcPct val="90000"/>
              </a:lnSpc>
              <a:spcBef>
                <a:spcPts val="1000"/>
              </a:spcBef>
              <a:spcAft>
                <a:spcPts val="0"/>
              </a:spcAft>
              <a:buClr>
                <a:schemeClr val="dk1"/>
              </a:buClr>
              <a:buSzPts val="2000"/>
              <a:buNone/>
            </a:pPr>
            <a:r>
              <a:t/>
            </a:r>
            <a:endParaRPr sz="2600">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000000"/>
              </a:buClr>
              <a:buSzPts val="2000"/>
              <a:buNone/>
            </a:pPr>
            <a:r>
              <a:rPr b="0" i="0" lang="en-IN" sz="2600">
                <a:solidFill>
                  <a:srgbClr val="000000"/>
                </a:solidFill>
                <a:latin typeface="Calibri"/>
                <a:ea typeface="Calibri"/>
                <a:cs typeface="Calibri"/>
                <a:sym typeface="Calibri"/>
              </a:rPr>
              <a:t>The star schema and snowflake schema are two different ways of organizing data warehouses. </a:t>
            </a:r>
            <a:endParaRPr b="0" i="0" sz="26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rgbClr val="000000"/>
              </a:buClr>
              <a:buSzPts val="2000"/>
              <a:buNone/>
            </a:pPr>
            <a:r>
              <a:rPr b="0" i="0" lang="en-IN" sz="2600">
                <a:solidFill>
                  <a:srgbClr val="000000"/>
                </a:solidFill>
                <a:latin typeface="Calibri"/>
                <a:ea typeface="Calibri"/>
                <a:cs typeface="Calibri"/>
                <a:sym typeface="Calibri"/>
              </a:rPr>
              <a:t>Both schemas use dimension tables that describe the information contained within a fact table</a:t>
            </a:r>
            <a:endParaRPr sz="2600">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6"/>
          <p:cNvSpPr txBox="1"/>
          <p:nvPr>
            <p:ph type="title"/>
          </p:nvPr>
        </p:nvSpPr>
        <p:spPr>
          <a:xfrm>
            <a:off x="838200" y="0"/>
            <a:ext cx="10515600" cy="38947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Times New Roman"/>
              <a:buNone/>
            </a:pPr>
            <a:r>
              <a:rPr b="1" i="0" lang="en-IN" sz="3600">
                <a:solidFill>
                  <a:srgbClr val="000000"/>
                </a:solidFill>
                <a:latin typeface="Times New Roman"/>
                <a:ea typeface="Times New Roman"/>
                <a:cs typeface="Times New Roman"/>
                <a:sym typeface="Times New Roman"/>
              </a:rPr>
              <a:t>Star Schema</a:t>
            </a:r>
            <a:endParaRPr/>
          </a:p>
        </p:txBody>
      </p:sp>
      <p:sp>
        <p:nvSpPr>
          <p:cNvPr id="462" name="Google Shape;462;p66"/>
          <p:cNvSpPr txBox="1"/>
          <p:nvPr>
            <p:ph idx="1" type="body"/>
          </p:nvPr>
        </p:nvSpPr>
        <p:spPr>
          <a:xfrm>
            <a:off x="500025" y="467350"/>
            <a:ext cx="11215800" cy="61947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000000"/>
              </a:buClr>
              <a:buSzPts val="2600"/>
              <a:buFont typeface="Calibri"/>
              <a:buChar char="•"/>
            </a:pPr>
            <a:r>
              <a:rPr i="0" lang="en-IN" sz="2600">
                <a:solidFill>
                  <a:srgbClr val="000000"/>
                </a:solidFill>
              </a:rPr>
              <a:t>In the star schema design, the fact table sits in the middle and is connected to dimension lookup tables like a star. </a:t>
            </a:r>
            <a:endParaRPr i="0" sz="2600">
              <a:solidFill>
                <a:srgbClr val="000000"/>
              </a:solidFill>
            </a:endParaRPr>
          </a:p>
          <a:p>
            <a:pPr indent="0" lvl="0" marL="457200" rtl="0" algn="l">
              <a:lnSpc>
                <a:spcPct val="90000"/>
              </a:lnSpc>
              <a:spcBef>
                <a:spcPts val="0"/>
              </a:spcBef>
              <a:spcAft>
                <a:spcPts val="0"/>
              </a:spcAft>
              <a:buSzPts val="1800"/>
              <a:buNone/>
            </a:pPr>
            <a:r>
              <a:t/>
            </a:r>
            <a:endParaRPr sz="2600">
              <a:solidFill>
                <a:srgbClr val="000000"/>
              </a:solidFill>
            </a:endParaRPr>
          </a:p>
          <a:p>
            <a:pPr indent="-228600" lvl="0" marL="228600" rtl="0" algn="l">
              <a:lnSpc>
                <a:spcPct val="90000"/>
              </a:lnSpc>
              <a:spcBef>
                <a:spcPts val="0"/>
              </a:spcBef>
              <a:spcAft>
                <a:spcPts val="0"/>
              </a:spcAft>
              <a:buClr>
                <a:srgbClr val="000000"/>
              </a:buClr>
              <a:buSzPts val="2600"/>
              <a:buFont typeface="Calibri"/>
              <a:buChar char="•"/>
            </a:pPr>
            <a:r>
              <a:rPr i="0" lang="en-IN" sz="2600">
                <a:solidFill>
                  <a:srgbClr val="000000"/>
                </a:solidFill>
              </a:rPr>
              <a:t>Each dimension is represented as a single table. </a:t>
            </a:r>
            <a:endParaRPr i="0" sz="2600">
              <a:solidFill>
                <a:srgbClr val="000000"/>
              </a:solidFill>
            </a:endParaRPr>
          </a:p>
          <a:p>
            <a:pPr indent="0" lvl="0" marL="457200" rtl="0" algn="l">
              <a:lnSpc>
                <a:spcPct val="90000"/>
              </a:lnSpc>
              <a:spcBef>
                <a:spcPts val="0"/>
              </a:spcBef>
              <a:spcAft>
                <a:spcPts val="0"/>
              </a:spcAft>
              <a:buSzPts val="1800"/>
              <a:buNone/>
            </a:pPr>
            <a:r>
              <a:t/>
            </a:r>
            <a:endParaRPr sz="2600">
              <a:solidFill>
                <a:srgbClr val="000000"/>
              </a:solidFill>
            </a:endParaRPr>
          </a:p>
          <a:p>
            <a:pPr indent="-228600" lvl="0" marL="228600" rtl="0" algn="l">
              <a:lnSpc>
                <a:spcPct val="90000"/>
              </a:lnSpc>
              <a:spcBef>
                <a:spcPts val="0"/>
              </a:spcBef>
              <a:spcAft>
                <a:spcPts val="0"/>
              </a:spcAft>
              <a:buClr>
                <a:srgbClr val="000000"/>
              </a:buClr>
              <a:buSzPts val="2600"/>
              <a:buFont typeface="Calibri"/>
              <a:buChar char="•"/>
            </a:pPr>
            <a:r>
              <a:rPr i="0" lang="en-IN" sz="2600">
                <a:solidFill>
                  <a:srgbClr val="000000"/>
                </a:solidFill>
              </a:rPr>
              <a:t>The primary key in each dimension table is related to a foreign key in the fact table.</a:t>
            </a:r>
            <a:endParaRPr i="0" sz="2600">
              <a:solidFill>
                <a:srgbClr val="000000"/>
              </a:solidFill>
            </a:endParaRPr>
          </a:p>
          <a:p>
            <a:pPr indent="0" lvl="0" marL="457200" rtl="0" algn="l">
              <a:lnSpc>
                <a:spcPct val="90000"/>
              </a:lnSpc>
              <a:spcBef>
                <a:spcPts val="0"/>
              </a:spcBef>
              <a:spcAft>
                <a:spcPts val="0"/>
              </a:spcAft>
              <a:buSzPts val="1800"/>
              <a:buNone/>
            </a:pPr>
            <a:r>
              <a:t/>
            </a:r>
            <a:endParaRPr sz="2600">
              <a:solidFill>
                <a:srgbClr val="000000"/>
              </a:solidFill>
            </a:endParaRPr>
          </a:p>
          <a:p>
            <a:pPr indent="-228600" lvl="0" marL="228600" rtl="0" algn="l">
              <a:lnSpc>
                <a:spcPct val="90000"/>
              </a:lnSpc>
              <a:spcBef>
                <a:spcPts val="1000"/>
              </a:spcBef>
              <a:spcAft>
                <a:spcPts val="0"/>
              </a:spcAft>
              <a:buClr>
                <a:srgbClr val="000000"/>
              </a:buClr>
              <a:buSzPts val="2600"/>
              <a:buFont typeface="Calibri"/>
              <a:buChar char="•"/>
            </a:pPr>
            <a:r>
              <a:rPr i="0" lang="en-IN" sz="2600">
                <a:solidFill>
                  <a:srgbClr val="000000"/>
                </a:solidFill>
              </a:rPr>
              <a:t>All measures in the fact table are related to all the dimensions that fact table is related to. In other words, they all have the same level of granularity. </a:t>
            </a:r>
            <a:endParaRPr i="0" sz="2600">
              <a:solidFill>
                <a:srgbClr val="000000"/>
              </a:solidFill>
            </a:endParaRPr>
          </a:p>
          <a:p>
            <a:pPr indent="0" lvl="0" marL="457200" rtl="0" algn="l">
              <a:lnSpc>
                <a:spcPct val="90000"/>
              </a:lnSpc>
              <a:spcBef>
                <a:spcPts val="1000"/>
              </a:spcBef>
              <a:spcAft>
                <a:spcPts val="0"/>
              </a:spcAft>
              <a:buSzPts val="1800"/>
              <a:buNone/>
            </a:pPr>
            <a:r>
              <a:t/>
            </a:r>
            <a:endParaRPr sz="2600">
              <a:solidFill>
                <a:srgbClr val="000000"/>
              </a:solidFill>
            </a:endParaRPr>
          </a:p>
          <a:p>
            <a:pPr indent="-228600" lvl="0" marL="228600" rtl="0" algn="l">
              <a:lnSpc>
                <a:spcPct val="90000"/>
              </a:lnSpc>
              <a:spcBef>
                <a:spcPts val="1000"/>
              </a:spcBef>
              <a:spcAft>
                <a:spcPts val="0"/>
              </a:spcAft>
              <a:buClr>
                <a:srgbClr val="000000"/>
              </a:buClr>
              <a:buSzPts val="2600"/>
              <a:buFont typeface="Calibri"/>
              <a:buChar char="•"/>
            </a:pPr>
            <a:r>
              <a:rPr i="0" lang="en-IN" sz="2600">
                <a:solidFill>
                  <a:srgbClr val="000000"/>
                </a:solidFill>
              </a:rPr>
              <a:t>A star schema can be simple or complex. A simple star consists of one fact table; a complex star can have more than one fact table</a:t>
            </a:r>
            <a:endParaRPr i="0" sz="2600">
              <a:solidFill>
                <a:srgbClr val="000000"/>
              </a:solidFill>
            </a:endParaRPr>
          </a:p>
          <a:p>
            <a:pPr indent="0" lvl="0" marL="457200" rtl="0" algn="l">
              <a:lnSpc>
                <a:spcPct val="90000"/>
              </a:lnSpc>
              <a:spcBef>
                <a:spcPts val="1000"/>
              </a:spcBef>
              <a:spcAft>
                <a:spcPts val="0"/>
              </a:spcAft>
              <a:buSzPts val="1800"/>
              <a:buNone/>
            </a:pPr>
            <a:r>
              <a:t/>
            </a:r>
            <a:endParaRPr sz="2600">
              <a:solidFill>
                <a:srgbClr val="000000"/>
              </a:solidFill>
            </a:endParaRPr>
          </a:p>
          <a:p>
            <a:pPr indent="0" lvl="0" marL="457200" rtl="0" algn="l">
              <a:lnSpc>
                <a:spcPct val="90000"/>
              </a:lnSpc>
              <a:spcBef>
                <a:spcPts val="0"/>
              </a:spcBef>
              <a:spcAft>
                <a:spcPts val="0"/>
              </a:spcAft>
              <a:buSzPts val="1800"/>
              <a:buNone/>
            </a:pPr>
            <a:r>
              <a:t/>
            </a:r>
            <a:endParaRPr sz="2600"/>
          </a:p>
          <a:p>
            <a:pPr indent="0" lvl="0" marL="457200" rtl="0" algn="l">
              <a:lnSpc>
                <a:spcPct val="90000"/>
              </a:lnSpc>
              <a:spcBef>
                <a:spcPts val="1000"/>
              </a:spcBef>
              <a:spcAft>
                <a:spcPts val="0"/>
              </a:spcAft>
              <a:buSzPts val="1800"/>
              <a:buNone/>
            </a:pPr>
            <a:r>
              <a:t/>
            </a:r>
            <a:endParaRPr sz="2600">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7"/>
          <p:cNvPicPr preferRelativeResize="0"/>
          <p:nvPr/>
        </p:nvPicPr>
        <p:blipFill rotWithShape="1">
          <a:blip r:embed="rId3">
            <a:alphaModFix/>
          </a:blip>
          <a:srcRect b="0" l="0" r="0" t="0"/>
          <a:stretch/>
        </p:blipFill>
        <p:spPr>
          <a:xfrm>
            <a:off x="428625" y="160725"/>
            <a:ext cx="9269024" cy="6697275"/>
          </a:xfrm>
          <a:prstGeom prst="rect">
            <a:avLst/>
          </a:prstGeom>
          <a:noFill/>
          <a:ln>
            <a:noFill/>
          </a:ln>
        </p:spPr>
      </p:pic>
      <p:sp>
        <p:nvSpPr>
          <p:cNvPr id="469" name="Google Shape;469;p67"/>
          <p:cNvSpPr txBox="1"/>
          <p:nvPr/>
        </p:nvSpPr>
        <p:spPr>
          <a:xfrm>
            <a:off x="7518825" y="395250"/>
            <a:ext cx="4601700" cy="64647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000000"/>
              </a:buClr>
              <a:buSzPts val="2400"/>
              <a:buFont typeface="Calibri"/>
              <a:buChar char="●"/>
            </a:pPr>
            <a:r>
              <a:rPr b="0" i="0" lang="en-IN" sz="2400" u="none" cap="none" strike="noStrike">
                <a:solidFill>
                  <a:srgbClr val="000000"/>
                </a:solidFill>
                <a:latin typeface="Calibri"/>
                <a:ea typeface="Calibri"/>
                <a:cs typeface="Calibri"/>
                <a:sym typeface="Calibri"/>
              </a:rPr>
              <a:t>A star schema for AllElectronics sales is shown in Figure .</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IN" sz="2400" u="none" cap="none" strike="noStrike">
                <a:solidFill>
                  <a:srgbClr val="000000"/>
                </a:solidFill>
                <a:latin typeface="Calibri"/>
                <a:ea typeface="Calibri"/>
                <a:cs typeface="Calibri"/>
                <a:sym typeface="Calibri"/>
              </a:rPr>
              <a:t>Sales are considered along four  dimensions:  time, item, branch, and location. </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IN" sz="2400" u="none" cap="none" strike="noStrike">
                <a:solidFill>
                  <a:srgbClr val="000000"/>
                </a:solidFill>
                <a:latin typeface="Calibri"/>
                <a:ea typeface="Calibri"/>
                <a:cs typeface="Calibri"/>
                <a:sym typeface="Calibri"/>
              </a:rPr>
              <a:t>The schema contains a central fact table for sales that contains keys to each of the four dimensions, along with two measures: dollars sold and units sold. </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IN" sz="2400" u="none" cap="none" strike="noStrike">
                <a:solidFill>
                  <a:srgbClr val="000000"/>
                </a:solidFill>
                <a:latin typeface="Calibri"/>
                <a:ea typeface="Calibri"/>
                <a:cs typeface="Calibri"/>
                <a:sym typeface="Calibri"/>
              </a:rPr>
              <a:t>To minimize the size of the fact table,dimension identifiers (e.g., time key and item key) are system-generated identifiers.</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8"/>
          <p:cNvSpPr txBox="1"/>
          <p:nvPr>
            <p:ph type="title"/>
          </p:nvPr>
        </p:nvSpPr>
        <p:spPr>
          <a:xfrm>
            <a:off x="2853431" y="72163"/>
            <a:ext cx="10515600" cy="73570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22222"/>
              </a:buClr>
              <a:buSzPct val="100000"/>
              <a:buFont typeface="Times New Roman"/>
              <a:buNone/>
            </a:pPr>
            <a:r>
              <a:rPr b="1" lang="en-IN" sz="3600">
                <a:solidFill>
                  <a:srgbClr val="222222"/>
                </a:solidFill>
                <a:latin typeface="Times New Roman"/>
                <a:ea typeface="Times New Roman"/>
                <a:cs typeface="Times New Roman"/>
                <a:sym typeface="Times New Roman"/>
              </a:rPr>
              <a:t>Characteristics of Star Schema</a:t>
            </a:r>
            <a:br>
              <a:rPr b="1" lang="en-IN" sz="3600">
                <a:solidFill>
                  <a:srgbClr val="1F3763"/>
                </a:solidFill>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475" name="Google Shape;475;p68"/>
          <p:cNvSpPr txBox="1"/>
          <p:nvPr>
            <p:ph idx="1" type="body"/>
          </p:nvPr>
        </p:nvSpPr>
        <p:spPr>
          <a:xfrm>
            <a:off x="136075" y="1026625"/>
            <a:ext cx="11974200" cy="5267700"/>
          </a:xfrm>
          <a:prstGeom prst="rect">
            <a:avLst/>
          </a:prstGeom>
          <a:noFill/>
          <a:ln>
            <a:noFill/>
          </a:ln>
        </p:spPr>
        <p:txBody>
          <a:bodyPr anchorCtr="0" anchor="t" bIns="45700" lIns="91425" spcFirstLastPara="1" rIns="91425" wrap="square" tIns="45700">
            <a:noAutofit/>
          </a:bodyPr>
          <a:lstStyle/>
          <a:p>
            <a:pPr indent="-342900" lvl="0" marL="342900" rtl="0" algn="l">
              <a:lnSpc>
                <a:spcPct val="107000"/>
              </a:lnSpc>
              <a:spcBef>
                <a:spcPts val="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Every dimension in a star schema is represented with the only one-dimension table.</a:t>
            </a:r>
            <a:endParaRPr sz="2600"/>
          </a:p>
          <a:p>
            <a:pPr indent="-342900" lvl="0" marL="342900" rtl="0" algn="l">
              <a:lnSpc>
                <a:spcPct val="107000"/>
              </a:lnSpc>
              <a:spcBef>
                <a:spcPts val="180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The dimension table should contain the set of attributes.</a:t>
            </a:r>
            <a:endParaRPr sz="2600"/>
          </a:p>
          <a:p>
            <a:pPr indent="-342900" lvl="0" marL="342900" rtl="0" algn="l">
              <a:lnSpc>
                <a:spcPct val="107000"/>
              </a:lnSpc>
              <a:spcBef>
                <a:spcPts val="180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The dimension table is joined to the fact table using a foreign key</a:t>
            </a:r>
            <a:endParaRPr sz="2600"/>
          </a:p>
          <a:p>
            <a:pPr indent="-342900" lvl="0" marL="342900" rtl="0" algn="l">
              <a:lnSpc>
                <a:spcPct val="107000"/>
              </a:lnSpc>
              <a:spcBef>
                <a:spcPts val="180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The dimension tables are not joined to each other</a:t>
            </a:r>
            <a:endParaRPr sz="2600"/>
          </a:p>
          <a:p>
            <a:pPr indent="-342900" lvl="0" marL="342900" rtl="0" algn="l">
              <a:lnSpc>
                <a:spcPct val="107000"/>
              </a:lnSpc>
              <a:spcBef>
                <a:spcPts val="180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Fact table would contain keys and measures</a:t>
            </a:r>
            <a:endParaRPr sz="2600"/>
          </a:p>
          <a:p>
            <a:pPr indent="-342900" lvl="0" marL="342900" rtl="0" algn="l">
              <a:lnSpc>
                <a:spcPct val="107000"/>
              </a:lnSpc>
              <a:spcBef>
                <a:spcPts val="180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The Star schema is easy to understand and provides optimal disk usage.</a:t>
            </a:r>
            <a:endParaRPr sz="2600"/>
          </a:p>
          <a:p>
            <a:pPr indent="-342900" lvl="0" marL="342900" rtl="0" algn="l">
              <a:lnSpc>
                <a:spcPct val="107000"/>
              </a:lnSpc>
              <a:spcBef>
                <a:spcPts val="180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The dimension tables are not normalized.  </a:t>
            </a:r>
            <a:endParaRPr sz="2600"/>
          </a:p>
          <a:p>
            <a:pPr indent="-342900" lvl="0" marL="342900" rtl="0" algn="l">
              <a:lnSpc>
                <a:spcPct val="107000"/>
              </a:lnSpc>
              <a:spcBef>
                <a:spcPts val="180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The schema is widely supported by BI Tools</a:t>
            </a:r>
            <a:endParaRPr sz="2600"/>
          </a:p>
          <a:p>
            <a:pPr indent="-101600" lvl="0" marL="228600" rtl="0" algn="l">
              <a:lnSpc>
                <a:spcPct val="90000"/>
              </a:lnSpc>
              <a:spcBef>
                <a:spcPts val="1800"/>
              </a:spcBef>
              <a:spcAft>
                <a:spcPts val="0"/>
              </a:spcAft>
              <a:buClr>
                <a:schemeClr val="dk1"/>
              </a:buClr>
              <a:buSzPts val="2000"/>
              <a:buNone/>
            </a:pPr>
            <a:r>
              <a:t/>
            </a:r>
            <a:endParaRPr sz="2600">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9"/>
          <p:cNvSpPr txBox="1"/>
          <p:nvPr>
            <p:ph type="title"/>
          </p:nvPr>
        </p:nvSpPr>
        <p:spPr>
          <a:xfrm>
            <a:off x="838200" y="365126"/>
            <a:ext cx="10515600" cy="31591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Times New Roman"/>
              <a:buNone/>
            </a:pPr>
            <a:r>
              <a:rPr b="1" i="0" lang="en-IN" sz="3600">
                <a:solidFill>
                  <a:srgbClr val="000000"/>
                </a:solidFill>
                <a:latin typeface="Times New Roman"/>
                <a:ea typeface="Times New Roman"/>
                <a:cs typeface="Times New Roman"/>
                <a:sym typeface="Times New Roman"/>
              </a:rPr>
              <a:t>Snowflake Schema</a:t>
            </a:r>
            <a:br>
              <a:rPr b="1" i="0" lang="en-IN" sz="3600">
                <a:solidFill>
                  <a:srgbClr val="000000"/>
                </a:solidFill>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481" name="Google Shape;481;p69"/>
          <p:cNvSpPr txBox="1"/>
          <p:nvPr>
            <p:ph idx="1" type="body"/>
          </p:nvPr>
        </p:nvSpPr>
        <p:spPr>
          <a:xfrm>
            <a:off x="-81650" y="751675"/>
            <a:ext cx="12273600" cy="5956500"/>
          </a:xfrm>
          <a:prstGeom prst="rect">
            <a:avLst/>
          </a:prstGeom>
          <a:noFill/>
          <a:ln>
            <a:noFill/>
          </a:ln>
        </p:spPr>
        <p:txBody>
          <a:bodyPr anchorCtr="0" anchor="t" bIns="45700" lIns="180000" spcFirstLastPara="1" rIns="91425" wrap="square" tIns="45700">
            <a:normAutofit fontScale="85000" lnSpcReduction="20000"/>
          </a:bodyPr>
          <a:lstStyle/>
          <a:p>
            <a:pPr indent="-228600" lvl="0" marL="228600" rtl="0" algn="l">
              <a:lnSpc>
                <a:spcPct val="90000"/>
              </a:lnSpc>
              <a:spcBef>
                <a:spcPts val="0"/>
              </a:spcBef>
              <a:spcAft>
                <a:spcPts val="0"/>
              </a:spcAft>
              <a:buClr>
                <a:srgbClr val="000000"/>
              </a:buClr>
              <a:buSzPct val="100000"/>
              <a:buChar char="•"/>
            </a:pPr>
            <a:r>
              <a:rPr b="0" i="0" lang="en-IN" sz="2600">
                <a:solidFill>
                  <a:srgbClr val="000000"/>
                </a:solidFill>
                <a:latin typeface="Calibri"/>
                <a:ea typeface="Calibri"/>
                <a:cs typeface="Calibri"/>
                <a:sym typeface="Calibri"/>
              </a:rPr>
              <a:t>The snowflake schema is an extension of the star schema which have multiple levels of dimension tables.</a:t>
            </a:r>
            <a:endParaRPr b="0" i="0" sz="2600">
              <a:solidFill>
                <a:srgbClr val="000000"/>
              </a:solidFill>
              <a:latin typeface="Calibri"/>
              <a:ea typeface="Calibri"/>
              <a:cs typeface="Calibri"/>
              <a:sym typeface="Calibri"/>
            </a:endParaRPr>
          </a:p>
          <a:p>
            <a:pPr indent="0" lvl="0" marL="457200" rtl="0" algn="l">
              <a:lnSpc>
                <a:spcPct val="90000"/>
              </a:lnSpc>
              <a:spcBef>
                <a:spcPts val="0"/>
              </a:spcBef>
              <a:spcAft>
                <a:spcPts val="0"/>
              </a:spcAft>
              <a:buSzPct val="81447"/>
              <a:buNone/>
            </a:pPr>
            <a:r>
              <a:t/>
            </a:r>
            <a:endParaRPr sz="2600">
              <a:solidFill>
                <a:srgbClr val="000000"/>
              </a:solidFill>
            </a:endParaRPr>
          </a:p>
          <a:p>
            <a:pPr indent="-228600" lvl="0" marL="228600" rtl="0" algn="l">
              <a:lnSpc>
                <a:spcPct val="90000"/>
              </a:lnSpc>
              <a:spcBef>
                <a:spcPts val="0"/>
              </a:spcBef>
              <a:spcAft>
                <a:spcPts val="0"/>
              </a:spcAft>
              <a:buClr>
                <a:srgbClr val="000000"/>
              </a:buClr>
              <a:buSzPct val="100000"/>
              <a:buChar char="•"/>
            </a:pPr>
            <a:r>
              <a:rPr lang="en-IN" sz="2600">
                <a:solidFill>
                  <a:srgbClr val="000000"/>
                </a:solidFill>
              </a:rPr>
              <a:t>Snowflaking a dimension  means normalizing it and making it more manageable by reducing its size.</a:t>
            </a:r>
            <a:endParaRPr sz="2600">
              <a:solidFill>
                <a:srgbClr val="000000"/>
              </a:solidFill>
            </a:endParaRPr>
          </a:p>
          <a:p>
            <a:pPr indent="0" lvl="0" marL="457200" rtl="0" algn="l">
              <a:lnSpc>
                <a:spcPct val="90000"/>
              </a:lnSpc>
              <a:spcBef>
                <a:spcPts val="0"/>
              </a:spcBef>
              <a:spcAft>
                <a:spcPts val="0"/>
              </a:spcAft>
              <a:buSzPct val="81447"/>
              <a:buNone/>
            </a:pPr>
            <a:r>
              <a:t/>
            </a:r>
            <a:endParaRPr sz="2600">
              <a:solidFill>
                <a:srgbClr val="000000"/>
              </a:solidFill>
            </a:endParaRPr>
          </a:p>
          <a:p>
            <a:pPr indent="-228600" lvl="0" marL="228600" rtl="0" algn="l">
              <a:lnSpc>
                <a:spcPct val="90000"/>
              </a:lnSpc>
              <a:spcBef>
                <a:spcPts val="1000"/>
              </a:spcBef>
              <a:spcAft>
                <a:spcPts val="0"/>
              </a:spcAft>
              <a:buClr>
                <a:srgbClr val="000000"/>
              </a:buClr>
              <a:buSzPct val="100000"/>
              <a:buChar char="•"/>
            </a:pPr>
            <a:r>
              <a:rPr lang="en-IN" sz="2600">
                <a:solidFill>
                  <a:srgbClr val="000000"/>
                </a:solidFill>
                <a:latin typeface="Calibri"/>
                <a:ea typeface="Calibri"/>
                <a:cs typeface="Calibri"/>
                <a:sym typeface="Calibri"/>
              </a:rPr>
              <a:t>Dimension tables are normalized which splits data into additional tables.</a:t>
            </a:r>
            <a:endParaRPr sz="2600">
              <a:solidFill>
                <a:srgbClr val="000000"/>
              </a:solidFill>
              <a:latin typeface="Calibri"/>
              <a:ea typeface="Calibri"/>
              <a:cs typeface="Calibri"/>
              <a:sym typeface="Calibri"/>
            </a:endParaRPr>
          </a:p>
          <a:p>
            <a:pPr indent="0" lvl="0" marL="457200" rtl="0" algn="l">
              <a:lnSpc>
                <a:spcPct val="90000"/>
              </a:lnSpc>
              <a:spcBef>
                <a:spcPts val="1000"/>
              </a:spcBef>
              <a:spcAft>
                <a:spcPts val="0"/>
              </a:spcAft>
              <a:buSzPct val="81447"/>
              <a:buNone/>
            </a:pPr>
            <a:r>
              <a:rPr lang="en-IN" sz="2600">
                <a:solidFill>
                  <a:srgbClr val="000000"/>
                </a:solidFill>
              </a:rPr>
              <a:t>–Adv: </a:t>
            </a:r>
            <a:r>
              <a:rPr lang="en-IN" sz="2600">
                <a:solidFill>
                  <a:srgbClr val="000000"/>
                </a:solidFill>
                <a:latin typeface="Calibri"/>
                <a:ea typeface="Calibri"/>
                <a:cs typeface="Calibri"/>
                <a:sym typeface="Calibri"/>
              </a:rPr>
              <a:t>This </a:t>
            </a:r>
            <a:r>
              <a:rPr lang="en-IN" sz="2600">
                <a:solidFill>
                  <a:srgbClr val="000000"/>
                </a:solidFill>
              </a:rPr>
              <a:t>reduces redundancies.</a:t>
            </a:r>
            <a:r>
              <a:rPr lang="en-IN" sz="2600"/>
              <a:t>Such a table is easy to maintain and saves storage space.</a:t>
            </a:r>
            <a:endParaRPr sz="2600"/>
          </a:p>
          <a:p>
            <a:pPr indent="0" lvl="0" marL="457200" rtl="0" algn="l">
              <a:lnSpc>
                <a:spcPct val="90000"/>
              </a:lnSpc>
              <a:spcBef>
                <a:spcPts val="1000"/>
              </a:spcBef>
              <a:spcAft>
                <a:spcPts val="0"/>
              </a:spcAft>
              <a:buSzPct val="81447"/>
              <a:buNone/>
            </a:pPr>
            <a:r>
              <a:t/>
            </a:r>
            <a:endParaRPr sz="2600"/>
          </a:p>
          <a:p>
            <a:pPr indent="0" lvl="0" marL="457200" rtl="0" algn="l">
              <a:lnSpc>
                <a:spcPct val="90000"/>
              </a:lnSpc>
              <a:spcBef>
                <a:spcPts val="1000"/>
              </a:spcBef>
              <a:spcAft>
                <a:spcPts val="0"/>
              </a:spcAft>
              <a:buSzPct val="81447"/>
              <a:buNone/>
            </a:pPr>
            <a:r>
              <a:rPr lang="en-IN" sz="2600">
                <a:solidFill>
                  <a:srgbClr val="000000"/>
                </a:solidFill>
                <a:latin typeface="Times New Roman"/>
                <a:ea typeface="Times New Roman"/>
                <a:cs typeface="Times New Roman"/>
                <a:sym typeface="Times New Roman"/>
              </a:rPr>
              <a:t>–Disadv: N</a:t>
            </a:r>
            <a:r>
              <a:rPr b="0" i="0" lang="en-IN" sz="2600">
                <a:solidFill>
                  <a:srgbClr val="000000"/>
                </a:solidFill>
                <a:latin typeface="Times New Roman"/>
                <a:ea typeface="Times New Roman"/>
                <a:cs typeface="Times New Roman"/>
                <a:sym typeface="Times New Roman"/>
              </a:rPr>
              <a:t>ormalizing</a:t>
            </a:r>
            <a:r>
              <a:rPr b="0" i="0" lang="en-IN" sz="2600">
                <a:solidFill>
                  <a:srgbClr val="000000"/>
                </a:solidFill>
                <a:latin typeface="Calibri"/>
                <a:ea typeface="Calibri"/>
                <a:cs typeface="Calibri"/>
                <a:sym typeface="Calibri"/>
              </a:rPr>
              <a:t> creates more dimension tables with multiple joins and reduces data integrity issues. However, querying is more challenging using the snowflake schema, because queries need to dig deeper to access the relevant data.</a:t>
            </a:r>
            <a:endParaRPr b="0" i="0" sz="2600">
              <a:solidFill>
                <a:srgbClr val="000000"/>
              </a:solidFill>
              <a:latin typeface="Calibri"/>
              <a:ea typeface="Calibri"/>
              <a:cs typeface="Calibri"/>
              <a:sym typeface="Calibri"/>
            </a:endParaRPr>
          </a:p>
          <a:p>
            <a:pPr indent="0" lvl="0" marL="457200" rtl="0" algn="l">
              <a:lnSpc>
                <a:spcPct val="90000"/>
              </a:lnSpc>
              <a:spcBef>
                <a:spcPts val="1000"/>
              </a:spcBef>
              <a:spcAft>
                <a:spcPts val="0"/>
              </a:spcAft>
              <a:buSzPct val="81447"/>
              <a:buNone/>
            </a:pPr>
            <a:r>
              <a:rPr lang="en-IN" sz="2600">
                <a:solidFill>
                  <a:srgbClr val="000000"/>
                </a:solidFill>
              </a:rPr>
              <a:t> </a:t>
            </a:r>
            <a:r>
              <a:rPr lang="en-IN" sz="2600"/>
              <a:t>Also the snowflake structure can reduce the effectiveness of browsing, since more joins will be needed to execute a query. Consequently, the system performance may be adversely impacted.</a:t>
            </a:r>
            <a:endParaRPr sz="2600"/>
          </a:p>
          <a:p>
            <a:pPr indent="0" lvl="0" marL="457200" rtl="0" algn="just">
              <a:lnSpc>
                <a:spcPct val="90000"/>
              </a:lnSpc>
              <a:spcBef>
                <a:spcPts val="0"/>
              </a:spcBef>
              <a:spcAft>
                <a:spcPts val="0"/>
              </a:spcAft>
              <a:buSzPct val="81447"/>
              <a:buNone/>
            </a:pPr>
            <a:r>
              <a:t/>
            </a:r>
            <a:endParaRPr sz="2600"/>
          </a:p>
          <a:p>
            <a:pPr indent="-228600" lvl="0" marL="228600" rtl="0" algn="l">
              <a:lnSpc>
                <a:spcPct val="90000"/>
              </a:lnSpc>
              <a:spcBef>
                <a:spcPts val="1000"/>
              </a:spcBef>
              <a:spcAft>
                <a:spcPts val="0"/>
              </a:spcAft>
              <a:buClr>
                <a:srgbClr val="000000"/>
              </a:buClr>
              <a:buSzPct val="100000"/>
              <a:buChar char="•"/>
            </a:pPr>
            <a:r>
              <a:rPr lang="en-IN" sz="2600"/>
              <a:t>Hence, although the snowflake schema reduces redundancy, it is not as popular as the star schema in data warehouse design.</a:t>
            </a:r>
            <a:endParaRPr sz="2600"/>
          </a:p>
          <a:p>
            <a:pPr indent="0" lvl="0" marL="457200" rtl="0" algn="l">
              <a:lnSpc>
                <a:spcPct val="90000"/>
              </a:lnSpc>
              <a:spcBef>
                <a:spcPts val="1000"/>
              </a:spcBef>
              <a:spcAft>
                <a:spcPts val="0"/>
              </a:spcAft>
              <a:buSzPct val="81447"/>
              <a:buNone/>
            </a:pPr>
            <a:r>
              <a:t/>
            </a:r>
            <a:endParaRPr sz="2600">
              <a:solidFill>
                <a:srgbClr val="000000"/>
              </a:solidFill>
            </a:endParaRPr>
          </a:p>
          <a:p>
            <a:pPr indent="-101600" lvl="0" marL="228600" rtl="0" algn="l">
              <a:lnSpc>
                <a:spcPct val="90000"/>
              </a:lnSpc>
              <a:spcBef>
                <a:spcPts val="1000"/>
              </a:spcBef>
              <a:spcAft>
                <a:spcPts val="0"/>
              </a:spcAft>
              <a:buClr>
                <a:schemeClr val="dk1"/>
              </a:buClr>
              <a:buSzPct val="76923"/>
              <a:buNone/>
            </a:pPr>
            <a:r>
              <a:t/>
            </a:r>
            <a:endParaRPr sz="2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88" name="Google Shape;488;p70"/>
          <p:cNvPicPr preferRelativeResize="0"/>
          <p:nvPr/>
        </p:nvPicPr>
        <p:blipFill rotWithShape="1">
          <a:blip r:embed="rId3">
            <a:alphaModFix/>
          </a:blip>
          <a:srcRect b="0" l="0" r="0" t="0"/>
          <a:stretch/>
        </p:blipFill>
        <p:spPr>
          <a:xfrm>
            <a:off x="0" y="71450"/>
            <a:ext cx="11430000" cy="66972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71"/>
          <p:cNvPicPr preferRelativeResize="0"/>
          <p:nvPr/>
        </p:nvPicPr>
        <p:blipFill rotWithShape="1">
          <a:blip r:embed="rId3">
            <a:alphaModFix/>
          </a:blip>
          <a:srcRect b="0" l="0" r="0" t="0"/>
          <a:stretch/>
        </p:blipFill>
        <p:spPr>
          <a:xfrm>
            <a:off x="428625" y="160725"/>
            <a:ext cx="9269024" cy="6697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idx="1" type="body"/>
          </p:nvPr>
        </p:nvSpPr>
        <p:spPr>
          <a:xfrm>
            <a:off x="97975" y="946600"/>
            <a:ext cx="12093900" cy="52500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1000"/>
              </a:spcBef>
              <a:spcAft>
                <a:spcPts val="0"/>
              </a:spcAft>
              <a:buSzPts val="2600"/>
              <a:buChar char="•"/>
            </a:pPr>
            <a:r>
              <a:rPr b="1" lang="en-IN" sz="2600"/>
              <a:t>Subject-oriented: </a:t>
            </a:r>
            <a:r>
              <a:rPr lang="en-IN" sz="2600"/>
              <a:t>A data warehouse is organized around major subjects .</a:t>
            </a:r>
            <a:endParaRPr sz="2600"/>
          </a:p>
          <a:p>
            <a:pPr indent="0" lvl="0" marL="457200" rtl="0" algn="l">
              <a:lnSpc>
                <a:spcPct val="90000"/>
              </a:lnSpc>
              <a:spcBef>
                <a:spcPts val="1000"/>
              </a:spcBef>
              <a:spcAft>
                <a:spcPts val="0"/>
              </a:spcAft>
              <a:buSzPts val="1800"/>
              <a:buNone/>
            </a:pPr>
            <a:r>
              <a:rPr lang="en-IN" sz="2600"/>
              <a:t>A data warehouse focuses on the modeling and analysis of data for decision makers. </a:t>
            </a:r>
            <a:endParaRPr sz="2600"/>
          </a:p>
          <a:p>
            <a:pPr indent="0" lvl="0" marL="457200" rtl="0" algn="l">
              <a:lnSpc>
                <a:spcPct val="90000"/>
              </a:lnSpc>
              <a:spcBef>
                <a:spcPts val="1000"/>
              </a:spcBef>
              <a:spcAft>
                <a:spcPts val="0"/>
              </a:spcAft>
              <a:buSzPts val="1800"/>
              <a:buNone/>
            </a:pPr>
            <a:r>
              <a:rPr lang="en-IN" sz="2600"/>
              <a:t>Hence, data warehouses typically provide a simple and concise view of particular subject issues .</a:t>
            </a:r>
            <a:endParaRPr sz="2600"/>
          </a:p>
          <a:p>
            <a:pPr indent="0" lvl="0" marL="457200" rtl="0" algn="l">
              <a:lnSpc>
                <a:spcPct val="90000"/>
              </a:lnSpc>
              <a:spcBef>
                <a:spcPts val="1000"/>
              </a:spcBef>
              <a:spcAft>
                <a:spcPts val="0"/>
              </a:spcAft>
              <a:buSzPts val="1800"/>
              <a:buNone/>
            </a:pPr>
            <a:r>
              <a:t/>
            </a:r>
            <a:endParaRPr sz="2600"/>
          </a:p>
          <a:p>
            <a:pPr indent="-393700" lvl="0" marL="457200" rtl="0" algn="l">
              <a:lnSpc>
                <a:spcPct val="90000"/>
              </a:lnSpc>
              <a:spcBef>
                <a:spcPts val="1000"/>
              </a:spcBef>
              <a:spcAft>
                <a:spcPts val="0"/>
              </a:spcAft>
              <a:buSzPts val="2600"/>
              <a:buChar char="•"/>
            </a:pPr>
            <a:r>
              <a:rPr b="1" lang="en-IN" sz="2600"/>
              <a:t>Integrated: </a:t>
            </a:r>
            <a:r>
              <a:rPr lang="en-IN" sz="2600"/>
              <a:t>A data warehouse is usually constructed by integrating multiple heterogeneous sources, such as relational databases, flat files, and online transaction records. </a:t>
            </a:r>
            <a:endParaRPr sz="2600"/>
          </a:p>
          <a:p>
            <a:pPr indent="0" lvl="0" marL="457200" rtl="0" algn="l">
              <a:lnSpc>
                <a:spcPct val="90000"/>
              </a:lnSpc>
              <a:spcBef>
                <a:spcPts val="1000"/>
              </a:spcBef>
              <a:spcAft>
                <a:spcPts val="0"/>
              </a:spcAft>
              <a:buSzPts val="1800"/>
              <a:buNone/>
            </a:pPr>
            <a:r>
              <a:rPr lang="en-IN" sz="2600"/>
              <a:t>Data cleaning and data integration techniques are applied to ensure consistency in naming conventions, encoding structures, attribute measures, and so on.</a:t>
            </a:r>
            <a:endParaRPr sz="2600"/>
          </a:p>
          <a:p>
            <a:pPr indent="0" lvl="0" marL="0" rtl="0" algn="l">
              <a:lnSpc>
                <a:spcPct val="90000"/>
              </a:lnSpc>
              <a:spcBef>
                <a:spcPts val="1000"/>
              </a:spcBef>
              <a:spcAft>
                <a:spcPts val="0"/>
              </a:spcAft>
              <a:buSzPts val="1800"/>
              <a:buNone/>
            </a:pPr>
            <a:r>
              <a:t/>
            </a:r>
            <a:endParaRPr sz="2600"/>
          </a:p>
        </p:txBody>
      </p:sp>
      <p:sp>
        <p:nvSpPr>
          <p:cNvPr id="126" name="Google Shape;126;p18"/>
          <p:cNvSpPr txBox="1"/>
          <p:nvPr/>
        </p:nvSpPr>
        <p:spPr>
          <a:xfrm>
            <a:off x="938900" y="-35375"/>
            <a:ext cx="10164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IN" sz="3000" u="none" cap="none" strike="noStrike">
                <a:solidFill>
                  <a:srgbClr val="000000"/>
                </a:solidFill>
                <a:latin typeface="Calibri"/>
                <a:ea typeface="Calibri"/>
                <a:cs typeface="Calibri"/>
                <a:sym typeface="Calibri"/>
              </a:rPr>
              <a:t>DWH Characteristics</a:t>
            </a:r>
            <a:endParaRPr b="1" i="0" sz="3000" u="none" cap="none" strike="noStrike">
              <a:solidFill>
                <a:srgbClr val="00000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22222"/>
              </a:buClr>
              <a:buSzPts val="4400"/>
              <a:buFont typeface="Arial"/>
              <a:buNone/>
            </a:pPr>
            <a:r>
              <a:rPr b="1" lang="en-IN" sz="4400">
                <a:solidFill>
                  <a:srgbClr val="222222"/>
                </a:solidFill>
                <a:latin typeface="Arial"/>
                <a:ea typeface="Arial"/>
                <a:cs typeface="Arial"/>
                <a:sym typeface="Arial"/>
              </a:rPr>
              <a:t>Characteristics of Snowflake Schema:</a:t>
            </a:r>
            <a:br>
              <a:rPr b="1" lang="en-IN" sz="4400">
                <a:solidFill>
                  <a:srgbClr val="1F3763"/>
                </a:solidFill>
                <a:latin typeface="Calibri"/>
                <a:ea typeface="Calibri"/>
                <a:cs typeface="Calibri"/>
                <a:sym typeface="Calibri"/>
              </a:rPr>
            </a:br>
            <a:endParaRPr/>
          </a:p>
        </p:txBody>
      </p:sp>
      <p:sp>
        <p:nvSpPr>
          <p:cNvPr id="500" name="Google Shape;500;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342900" rtl="0" algn="l">
              <a:lnSpc>
                <a:spcPct val="107000"/>
              </a:lnSpc>
              <a:spcBef>
                <a:spcPts val="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The main benefit of the snowflake schema it uses smaller disk space.</a:t>
            </a:r>
            <a:endParaRPr sz="2600"/>
          </a:p>
          <a:p>
            <a:pPr indent="-342900" lvl="0" marL="342900" rtl="0" algn="l">
              <a:lnSpc>
                <a:spcPct val="107000"/>
              </a:lnSpc>
              <a:spcBef>
                <a:spcPts val="180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Easier to implement when a dimension is added to the Schema</a:t>
            </a:r>
            <a:endParaRPr sz="2600"/>
          </a:p>
          <a:p>
            <a:pPr indent="-342900" lvl="0" marL="342900" rtl="0" algn="l">
              <a:lnSpc>
                <a:spcPct val="107000"/>
              </a:lnSpc>
              <a:spcBef>
                <a:spcPts val="180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Due to multiple tables query performance is reduced</a:t>
            </a:r>
            <a:endParaRPr sz="2600"/>
          </a:p>
          <a:p>
            <a:pPr indent="-342900" lvl="0" marL="342900" rtl="0" algn="l">
              <a:lnSpc>
                <a:spcPct val="107000"/>
              </a:lnSpc>
              <a:spcBef>
                <a:spcPts val="1800"/>
              </a:spcBef>
              <a:spcAft>
                <a:spcPts val="0"/>
              </a:spcAft>
              <a:buClr>
                <a:srgbClr val="222222"/>
              </a:buClr>
              <a:buSzPts val="2600"/>
              <a:buFont typeface="Noto Sans Symbols"/>
              <a:buChar char="∙"/>
            </a:pPr>
            <a:r>
              <a:rPr lang="en-IN" sz="2600">
                <a:solidFill>
                  <a:srgbClr val="222222"/>
                </a:solidFill>
                <a:latin typeface="Times New Roman"/>
                <a:ea typeface="Times New Roman"/>
                <a:cs typeface="Times New Roman"/>
                <a:sym typeface="Times New Roman"/>
              </a:rPr>
              <a:t>The primary challenge that you will face while using the snowflake Schema is that you need to perform more maintenance efforts because of the more lookup tables.</a:t>
            </a:r>
            <a:endParaRPr sz="2600"/>
          </a:p>
          <a:p>
            <a:pPr indent="-101600" lvl="0" marL="228600" rtl="0" algn="l">
              <a:lnSpc>
                <a:spcPct val="90000"/>
              </a:lnSpc>
              <a:spcBef>
                <a:spcPts val="1800"/>
              </a:spcBef>
              <a:spcAft>
                <a:spcPts val="0"/>
              </a:spcAft>
              <a:buClr>
                <a:schemeClr val="dk1"/>
              </a:buClr>
              <a:buSzPts val="2000"/>
              <a:buNone/>
            </a:pPr>
            <a:r>
              <a:t/>
            </a:r>
            <a:endParaRPr sz="2600">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06" name="Google Shape;506;p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Example of Star Schema" id="507" name="Google Shape;507;p73"/>
          <p:cNvPicPr preferRelativeResize="0"/>
          <p:nvPr/>
        </p:nvPicPr>
        <p:blipFill rotWithShape="1">
          <a:blip r:embed="rId3">
            <a:alphaModFix/>
          </a:blip>
          <a:srcRect b="0" l="0" r="0" t="0"/>
          <a:stretch/>
        </p:blipFill>
        <p:spPr>
          <a:xfrm>
            <a:off x="1020932" y="347370"/>
            <a:ext cx="9099612" cy="5811838"/>
          </a:xfrm>
          <a:prstGeom prst="rect">
            <a:avLst/>
          </a:prstGeom>
          <a:noFill/>
          <a:ln>
            <a:noFill/>
          </a:ln>
        </p:spPr>
      </p:pic>
      <p:sp>
        <p:nvSpPr>
          <p:cNvPr id="508" name="Google Shape;508;p73"/>
          <p:cNvSpPr txBox="1"/>
          <p:nvPr/>
        </p:nvSpPr>
        <p:spPr>
          <a:xfrm>
            <a:off x="4735275" y="625925"/>
            <a:ext cx="20274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IN" sz="2600" u="none" cap="none" strike="noStrike">
                <a:solidFill>
                  <a:srgbClr val="000000"/>
                </a:solidFill>
                <a:latin typeface="Calibri"/>
                <a:ea typeface="Calibri"/>
                <a:cs typeface="Calibri"/>
                <a:sym typeface="Calibri"/>
              </a:rPr>
              <a:t>Star Schema</a:t>
            </a:r>
            <a:endParaRPr b="0" i="0" sz="2600" u="none" cap="none" strike="noStrike">
              <a:solidFill>
                <a:srgbClr val="00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4"/>
          <p:cNvSpPr txBox="1"/>
          <p:nvPr>
            <p:ph idx="1" type="body"/>
          </p:nvPr>
        </p:nvSpPr>
        <p:spPr>
          <a:xfrm>
            <a:off x="838200" y="1745725"/>
            <a:ext cx="10515600" cy="4351338"/>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solidFill>
                <a:srgbClr val="222222"/>
              </a:solidFill>
              <a:latin typeface="Arial"/>
              <a:ea typeface="Arial"/>
              <a:cs typeface="Arial"/>
              <a:sym typeface="Arial"/>
            </a:endParaRPr>
          </a:p>
          <a:p>
            <a:pPr indent="-114300" lvl="0" marL="228600" rtl="0" algn="l">
              <a:lnSpc>
                <a:spcPct val="90000"/>
              </a:lnSpc>
              <a:spcBef>
                <a:spcPts val="1000"/>
              </a:spcBef>
              <a:spcAft>
                <a:spcPts val="0"/>
              </a:spcAft>
              <a:buClr>
                <a:schemeClr val="dk1"/>
              </a:buClr>
              <a:buSzPts val="1800"/>
              <a:buNone/>
            </a:pPr>
            <a:r>
              <a:t/>
            </a:r>
            <a:endParaRPr sz="1800">
              <a:solidFill>
                <a:srgbClr val="222222"/>
              </a:solidFill>
              <a:latin typeface="Arial"/>
              <a:ea typeface="Arial"/>
              <a:cs typeface="Arial"/>
              <a:sym typeface="Arial"/>
            </a:endParaRPr>
          </a:p>
          <a:p>
            <a:pPr indent="-114300" lvl="0" marL="228600" rtl="0" algn="l">
              <a:lnSpc>
                <a:spcPct val="90000"/>
              </a:lnSpc>
              <a:spcBef>
                <a:spcPts val="1000"/>
              </a:spcBef>
              <a:spcAft>
                <a:spcPts val="0"/>
              </a:spcAft>
              <a:buClr>
                <a:schemeClr val="dk1"/>
              </a:buClr>
              <a:buSzPts val="1800"/>
              <a:buNone/>
            </a:pPr>
            <a:r>
              <a:t/>
            </a:r>
            <a:endParaRPr sz="1800">
              <a:solidFill>
                <a:srgbClr val="222222"/>
              </a:solidFill>
              <a:latin typeface="Arial"/>
              <a:ea typeface="Arial"/>
              <a:cs typeface="Arial"/>
              <a:sym typeface="Arial"/>
            </a:endParaRPr>
          </a:p>
          <a:p>
            <a:pPr indent="-114300" lvl="0" marL="228600" rtl="0" algn="l">
              <a:lnSpc>
                <a:spcPct val="90000"/>
              </a:lnSpc>
              <a:spcBef>
                <a:spcPts val="1000"/>
              </a:spcBef>
              <a:spcAft>
                <a:spcPts val="0"/>
              </a:spcAft>
              <a:buClr>
                <a:schemeClr val="dk1"/>
              </a:buClr>
              <a:buSzPts val="1800"/>
              <a:buNone/>
            </a:pPr>
            <a:r>
              <a:t/>
            </a:r>
            <a:endParaRPr sz="1800">
              <a:solidFill>
                <a:srgbClr val="222222"/>
              </a:solidFill>
              <a:latin typeface="Arial"/>
              <a:ea typeface="Arial"/>
              <a:cs typeface="Arial"/>
              <a:sym typeface="Arial"/>
            </a:endParaRPr>
          </a:p>
          <a:p>
            <a:pPr indent="-228600" lvl="0" marL="228600" rtl="0" algn="l">
              <a:lnSpc>
                <a:spcPct val="90000"/>
              </a:lnSpc>
              <a:spcBef>
                <a:spcPts val="1000"/>
              </a:spcBef>
              <a:spcAft>
                <a:spcPts val="0"/>
              </a:spcAft>
              <a:buClr>
                <a:srgbClr val="222222"/>
              </a:buClr>
              <a:buSzPts val="1800"/>
              <a:buChar char="•"/>
            </a:pPr>
            <a:r>
              <a:rPr lang="en-IN" sz="1800">
                <a:solidFill>
                  <a:srgbClr val="222222"/>
                </a:solidFill>
                <a:latin typeface="Arial"/>
                <a:ea typeface="Arial"/>
                <a:cs typeface="Arial"/>
                <a:sym typeface="Arial"/>
              </a:rPr>
              <a:t>Country is further normalized into an individual table</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p:txBody>
      </p:sp>
      <p:pic>
        <p:nvPicPr>
          <p:cNvPr descr="Example of Snowflake Schema" id="514" name="Google Shape;514;p74"/>
          <p:cNvPicPr preferRelativeResize="0"/>
          <p:nvPr/>
        </p:nvPicPr>
        <p:blipFill rotWithShape="1">
          <a:blip r:embed="rId3">
            <a:alphaModFix/>
          </a:blip>
          <a:srcRect b="0" l="0" r="0" t="0"/>
          <a:stretch/>
        </p:blipFill>
        <p:spPr>
          <a:xfrm>
            <a:off x="1394460" y="124288"/>
            <a:ext cx="9403080" cy="5788240"/>
          </a:xfrm>
          <a:prstGeom prst="rect">
            <a:avLst/>
          </a:prstGeom>
          <a:noFill/>
          <a:ln>
            <a:noFill/>
          </a:ln>
        </p:spPr>
      </p:pic>
      <p:sp>
        <p:nvSpPr>
          <p:cNvPr id="515" name="Google Shape;515;p74"/>
          <p:cNvSpPr txBox="1"/>
          <p:nvPr/>
        </p:nvSpPr>
        <p:spPr>
          <a:xfrm>
            <a:off x="7198175" y="6340925"/>
            <a:ext cx="31296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IN" sz="2600" u="none" cap="none" strike="noStrike">
                <a:solidFill>
                  <a:srgbClr val="000000"/>
                </a:solidFill>
                <a:latin typeface="Calibri"/>
                <a:ea typeface="Calibri"/>
                <a:cs typeface="Calibri"/>
                <a:sym typeface="Calibri"/>
              </a:rPr>
              <a:t>Snowflake Schema</a:t>
            </a:r>
            <a:endParaRPr b="0" i="0" sz="2600" u="none" cap="none" strike="noStrike">
              <a:solidFill>
                <a:srgbClr val="00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75"/>
          <p:cNvPicPr preferRelativeResize="0"/>
          <p:nvPr/>
        </p:nvPicPr>
        <p:blipFill rotWithShape="1">
          <a:blip r:embed="rId3">
            <a:alphaModFix/>
          </a:blip>
          <a:srcRect b="0" l="0" r="0" t="0"/>
          <a:stretch/>
        </p:blipFill>
        <p:spPr>
          <a:xfrm>
            <a:off x="798990" y="35747"/>
            <a:ext cx="10670960" cy="675099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6"/>
          <p:cNvSpPr txBox="1"/>
          <p:nvPr>
            <p:ph idx="1" type="body"/>
          </p:nvPr>
        </p:nvSpPr>
        <p:spPr>
          <a:xfrm>
            <a:off x="616259" y="227644"/>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Star Schema</a:t>
            </a:r>
            <a:endParaRPr/>
          </a:p>
        </p:txBody>
      </p:sp>
      <p:pic>
        <p:nvPicPr>
          <p:cNvPr id="526" name="Google Shape;526;p76"/>
          <p:cNvPicPr preferRelativeResize="0"/>
          <p:nvPr/>
        </p:nvPicPr>
        <p:blipFill rotWithShape="1">
          <a:blip r:embed="rId3">
            <a:alphaModFix/>
          </a:blip>
          <a:srcRect b="0" l="0" r="0" t="0"/>
          <a:stretch/>
        </p:blipFill>
        <p:spPr>
          <a:xfrm>
            <a:off x="1793289" y="1081265"/>
            <a:ext cx="7785717" cy="47957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7"/>
          <p:cNvSpPr txBox="1"/>
          <p:nvPr>
            <p:ph idx="1" type="body"/>
          </p:nvPr>
        </p:nvSpPr>
        <p:spPr>
          <a:xfrm>
            <a:off x="616259" y="227644"/>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Snowflake Schema</a:t>
            </a:r>
            <a:endParaRPr/>
          </a:p>
        </p:txBody>
      </p:sp>
      <p:pic>
        <p:nvPicPr>
          <p:cNvPr id="532" name="Google Shape;532;p77"/>
          <p:cNvPicPr preferRelativeResize="0"/>
          <p:nvPr/>
        </p:nvPicPr>
        <p:blipFill rotWithShape="1">
          <a:blip r:embed="rId3">
            <a:alphaModFix/>
          </a:blip>
          <a:srcRect b="0" l="0" r="0" t="0"/>
          <a:stretch/>
        </p:blipFill>
        <p:spPr>
          <a:xfrm>
            <a:off x="1858850" y="1233791"/>
            <a:ext cx="8474299" cy="48829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6" name="Shape 536"/>
        <p:cNvGrpSpPr/>
        <p:nvPr/>
      </p:nvGrpSpPr>
      <p:grpSpPr>
        <a:xfrm>
          <a:off x="0" y="0"/>
          <a:ext cx="0" cy="0"/>
          <a:chOff x="0" y="0"/>
          <a:chExt cx="0" cy="0"/>
        </a:xfrm>
      </p:grpSpPr>
      <p:sp>
        <p:nvSpPr>
          <p:cNvPr id="537" name="Google Shape;537;p78"/>
          <p:cNvSpPr txBox="1"/>
          <p:nvPr>
            <p:ph type="title"/>
          </p:nvPr>
        </p:nvSpPr>
        <p:spPr>
          <a:xfrm>
            <a:off x="1566169" y="0"/>
            <a:ext cx="10515600" cy="21192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SzPts val="2800"/>
              <a:buFont typeface="Calibri"/>
              <a:buNone/>
            </a:pPr>
            <a:r>
              <a:rPr b="1" i="0" lang="en-IN" sz="2800">
                <a:solidFill>
                  <a:srgbClr val="000000"/>
                </a:solidFill>
                <a:latin typeface="Calibri"/>
                <a:ea typeface="Calibri"/>
                <a:cs typeface="Calibri"/>
                <a:sym typeface="Calibri"/>
              </a:rPr>
              <a:t>Star Vs Snowflake Schema</a:t>
            </a:r>
            <a:endParaRPr/>
          </a:p>
        </p:txBody>
      </p:sp>
      <p:graphicFrame>
        <p:nvGraphicFramePr>
          <p:cNvPr id="538" name="Google Shape;538;p78"/>
          <p:cNvGraphicFramePr/>
          <p:nvPr/>
        </p:nvGraphicFramePr>
        <p:xfrm>
          <a:off x="585927" y="275207"/>
          <a:ext cx="3000000" cy="3000000"/>
        </p:xfrm>
        <a:graphic>
          <a:graphicData uri="http://schemas.openxmlformats.org/drawingml/2006/table">
            <a:tbl>
              <a:tblPr bandRow="1" firstCol="1" firstRow="1">
                <a:noFill/>
                <a:tableStyleId>{F0DB9004-5187-4725-96AB-9851361D0CC9}</a:tableStyleId>
              </a:tblPr>
              <a:tblGrid>
                <a:gridCol w="4902400"/>
                <a:gridCol w="4902400"/>
              </a:tblGrid>
              <a:tr h="42340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Star Schema</a:t>
                      </a:r>
                      <a:endParaRPr sz="1800" u="none" cap="none" strike="noStrike">
                        <a:latin typeface="Calibri"/>
                        <a:ea typeface="Calibri"/>
                        <a:cs typeface="Calibri"/>
                        <a:sym typeface="Calibri"/>
                      </a:endParaRPr>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Snowflake Schema</a:t>
                      </a:r>
                      <a:endParaRPr sz="1800" u="none" cap="none" strike="noStrike">
                        <a:latin typeface="Calibri"/>
                        <a:ea typeface="Calibri"/>
                        <a:cs typeface="Calibri"/>
                        <a:sym typeface="Calibri"/>
                      </a:endParaRPr>
                    </a:p>
                  </a:txBody>
                  <a:tcPr marT="9525" marB="9525" marR="9525" marL="9525" anchor="ctr"/>
                </a:tc>
              </a:tr>
              <a:tr h="83080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Hierarchies for the dimensions are stored in the dimensional table.</a:t>
                      </a:r>
                      <a:endParaRPr sz="1800" u="none" cap="none" strike="noStrike">
                        <a:latin typeface="Calibri"/>
                        <a:ea typeface="Calibri"/>
                        <a:cs typeface="Calibri"/>
                        <a:sym typeface="Calibri"/>
                      </a:endParaRPr>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Hierarchies are divided into separate tables.</a:t>
                      </a:r>
                      <a:endParaRPr sz="1800" u="none" cap="none" strike="noStrike">
                        <a:latin typeface="Calibri"/>
                        <a:ea typeface="Calibri"/>
                        <a:cs typeface="Calibri"/>
                        <a:sym typeface="Calibri"/>
                      </a:endParaRPr>
                    </a:p>
                  </a:txBody>
                  <a:tcPr marT="9525" marB="9525" marR="9525" marL="9525" anchor="ctr"/>
                </a:tc>
              </a:tr>
              <a:tr h="83080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It contains a fact table surrounded by dimension tables.</a:t>
                      </a:r>
                      <a:endParaRPr sz="1800" u="none" cap="none" strike="noStrike">
                        <a:latin typeface="Calibri"/>
                        <a:ea typeface="Calibri"/>
                        <a:cs typeface="Calibri"/>
                        <a:sym typeface="Calibri"/>
                      </a:endParaRPr>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One fact table surrounded by dimension table which are in turn surrounded by dimension table</a:t>
                      </a:r>
                      <a:endParaRPr sz="1800" u="none" cap="none" strike="noStrike">
                        <a:latin typeface="Calibri"/>
                        <a:ea typeface="Calibri"/>
                        <a:cs typeface="Calibri"/>
                        <a:sym typeface="Calibri"/>
                      </a:endParaRPr>
                    </a:p>
                  </a:txBody>
                  <a:tcPr marT="9525" marB="9525" marR="9525" marL="9525" anchor="ctr"/>
                </a:tc>
              </a:tr>
              <a:tr h="83080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In a star schema, only single join creates the relationship between the fact table and any dimension tables.</a:t>
                      </a:r>
                      <a:endParaRPr sz="1800" u="none" cap="none" strike="noStrike">
                        <a:latin typeface="Calibri"/>
                        <a:ea typeface="Calibri"/>
                        <a:cs typeface="Calibri"/>
                        <a:sym typeface="Calibri"/>
                      </a:endParaRPr>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A snowflake schema requires many joins to fetch the data.</a:t>
                      </a:r>
                      <a:endParaRPr sz="1800" u="none" cap="none" strike="noStrike">
                        <a:latin typeface="Calibri"/>
                        <a:ea typeface="Calibri"/>
                        <a:cs typeface="Calibri"/>
                        <a:sym typeface="Calibri"/>
                      </a:endParaRPr>
                    </a:p>
                  </a:txBody>
                  <a:tcPr marT="9525" marB="9525" marR="9525" marL="9525" anchor="ctr"/>
                </a:tc>
              </a:tr>
              <a:tr h="42340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Simple DB Design.</a:t>
                      </a:r>
                      <a:endParaRPr sz="1800" u="none" cap="none" strike="noStrike">
                        <a:latin typeface="Calibri"/>
                        <a:ea typeface="Calibri"/>
                        <a:cs typeface="Calibri"/>
                        <a:sym typeface="Calibri"/>
                      </a:endParaRPr>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Very Complex DB Design.</a:t>
                      </a:r>
                      <a:endParaRPr sz="1800" u="none" cap="none" strike="noStrike">
                        <a:latin typeface="Calibri"/>
                        <a:ea typeface="Calibri"/>
                        <a:cs typeface="Calibri"/>
                        <a:sym typeface="Calibri"/>
                      </a:endParaRPr>
                    </a:p>
                  </a:txBody>
                  <a:tcPr marT="9525" marB="9525" marR="9525" marL="9525" anchor="ctr"/>
                </a:tc>
              </a:tr>
              <a:tr h="42340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Denormalized Data structure and query also run faster.</a:t>
                      </a:r>
                      <a:endParaRPr sz="1800" u="none" cap="none" strike="noStrike">
                        <a:latin typeface="Calibri"/>
                        <a:ea typeface="Calibri"/>
                        <a:cs typeface="Calibri"/>
                        <a:sym typeface="Calibri"/>
                      </a:endParaRPr>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Normalized Data Structure.</a:t>
                      </a:r>
                      <a:endParaRPr sz="1800" u="none" cap="none" strike="noStrike">
                        <a:latin typeface="Calibri"/>
                        <a:ea typeface="Calibri"/>
                        <a:cs typeface="Calibri"/>
                        <a:sym typeface="Calibri"/>
                      </a:endParaRPr>
                    </a:p>
                  </a:txBody>
                  <a:tcPr marT="9525" marB="9525" marR="9525" marL="9525" anchor="ctr"/>
                </a:tc>
              </a:tr>
              <a:tr h="42340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High level of Data redundancy</a:t>
                      </a:r>
                      <a:endParaRPr sz="1800" u="none" cap="none" strike="noStrike">
                        <a:latin typeface="Calibri"/>
                        <a:ea typeface="Calibri"/>
                        <a:cs typeface="Calibri"/>
                        <a:sym typeface="Calibri"/>
                      </a:endParaRPr>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Very low-level data redundancy</a:t>
                      </a:r>
                      <a:endParaRPr sz="1800" u="none" cap="none" strike="noStrike">
                        <a:latin typeface="Calibri"/>
                        <a:ea typeface="Calibri"/>
                        <a:cs typeface="Calibri"/>
                        <a:sym typeface="Calibri"/>
                      </a:endParaRPr>
                    </a:p>
                  </a:txBody>
                  <a:tcPr marT="9525" marB="9525" marR="9525" marL="9525" anchor="ctr"/>
                </a:tc>
              </a:tr>
              <a:tr h="42340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Single Dimension table contains aggregated data.</a:t>
                      </a:r>
                      <a:endParaRPr sz="1800" u="none" cap="none" strike="noStrike">
                        <a:latin typeface="Calibri"/>
                        <a:ea typeface="Calibri"/>
                        <a:cs typeface="Calibri"/>
                        <a:sym typeface="Calibri"/>
                      </a:endParaRPr>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Data Split into different Dimension Tables.</a:t>
                      </a:r>
                      <a:endParaRPr sz="1800" u="none" cap="none" strike="noStrike">
                        <a:latin typeface="Calibri"/>
                        <a:ea typeface="Calibri"/>
                        <a:cs typeface="Calibri"/>
                        <a:sym typeface="Calibri"/>
                      </a:endParaRPr>
                    </a:p>
                  </a:txBody>
                  <a:tcPr marT="9525" marB="9525" marR="9525" marL="9525" anchor="ctr"/>
                </a:tc>
              </a:tr>
              <a:tr h="42340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Cube processing is faster.</a:t>
                      </a:r>
                      <a:endParaRPr sz="1800" u="none" cap="none" strike="noStrike">
                        <a:latin typeface="Calibri"/>
                        <a:ea typeface="Calibri"/>
                        <a:cs typeface="Calibri"/>
                        <a:sym typeface="Calibri"/>
                      </a:endParaRPr>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Cube processing might be slow because of the complex join.</a:t>
                      </a:r>
                      <a:endParaRPr sz="1800" u="none" cap="none" strike="noStrike">
                        <a:latin typeface="Calibri"/>
                        <a:ea typeface="Calibri"/>
                        <a:cs typeface="Calibri"/>
                        <a:sym typeface="Calibri"/>
                      </a:endParaRPr>
                    </a:p>
                  </a:txBody>
                  <a:tcPr marT="9525" marB="9525" marR="9525" marL="9525" anchor="ctr"/>
                </a:tc>
              </a:tr>
              <a:tr h="123820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Offers higher performing queries using Star Join Query Optimization.</a:t>
                      </a:r>
                      <a:br>
                        <a:rPr lang="en-IN" sz="1800" u="none" cap="none" strike="noStrike"/>
                      </a:br>
                      <a:r>
                        <a:rPr lang="en-IN" sz="1800" u="none" cap="none" strike="noStrike"/>
                        <a:t>Tables may be connected with multiple dimensions.</a:t>
                      </a:r>
                      <a:endParaRPr sz="1800" u="none" cap="none" strike="noStrike">
                        <a:latin typeface="Calibri"/>
                        <a:ea typeface="Calibri"/>
                        <a:cs typeface="Calibri"/>
                        <a:sym typeface="Calibri"/>
                      </a:endParaRPr>
                    </a:p>
                  </a:txBody>
                  <a:tcPr marT="9525" marB="9525" marR="9525" marL="9525"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The Snowflake schema is represented by centralized fact table which is  unlikely connected with multiple dimensions.</a:t>
                      </a:r>
                      <a:endParaRPr sz="1800" u="none" cap="none" strike="noStrike">
                        <a:latin typeface="Calibri"/>
                        <a:ea typeface="Calibri"/>
                        <a:cs typeface="Calibri"/>
                        <a:sym typeface="Calibri"/>
                      </a:endParaRPr>
                    </a:p>
                  </a:txBody>
                  <a:tcPr marT="9525" marB="9525" marR="9525" marL="9525" anchor="ct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9"/>
          <p:cNvSpPr txBox="1"/>
          <p:nvPr>
            <p:ph idx="1" type="body"/>
          </p:nvPr>
        </p:nvSpPr>
        <p:spPr>
          <a:xfrm>
            <a:off x="0" y="0"/>
            <a:ext cx="121920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IN" sz="2600"/>
              <a:t>Fact constellation: </a:t>
            </a:r>
            <a:r>
              <a:rPr lang="en-IN" sz="2600"/>
              <a:t>Sophisticated applications may require multiple fact tables to share</a:t>
            </a:r>
            <a:endParaRPr sz="2600"/>
          </a:p>
          <a:p>
            <a:pPr indent="0" lvl="0" marL="0" rtl="0" algn="l">
              <a:lnSpc>
                <a:spcPct val="90000"/>
              </a:lnSpc>
              <a:spcBef>
                <a:spcPts val="0"/>
              </a:spcBef>
              <a:spcAft>
                <a:spcPts val="0"/>
              </a:spcAft>
              <a:buClr>
                <a:schemeClr val="dk1"/>
              </a:buClr>
              <a:buSzPts val="1100"/>
              <a:buFont typeface="Arial"/>
              <a:buNone/>
            </a:pPr>
            <a:r>
              <a:rPr lang="en-IN" sz="2600"/>
              <a:t>dimension tables. This kind of schema can be viewed as a collection of stars, and</a:t>
            </a:r>
            <a:endParaRPr sz="2600"/>
          </a:p>
          <a:p>
            <a:pPr indent="0" lvl="0" marL="0" rtl="0" algn="l">
              <a:lnSpc>
                <a:spcPct val="90000"/>
              </a:lnSpc>
              <a:spcBef>
                <a:spcPts val="0"/>
              </a:spcBef>
              <a:spcAft>
                <a:spcPts val="0"/>
              </a:spcAft>
              <a:buSzPts val="1800"/>
              <a:buNone/>
            </a:pPr>
            <a:r>
              <a:rPr lang="en-IN" sz="2600"/>
              <a:t>hence is called a galaxy schema or a fact constellation.</a:t>
            </a:r>
            <a:endParaRPr sz="2600"/>
          </a:p>
          <a:p>
            <a:pPr indent="0" lvl="0" marL="0" rtl="0" algn="l">
              <a:lnSpc>
                <a:spcPct val="90000"/>
              </a:lnSpc>
              <a:spcBef>
                <a:spcPts val="0"/>
              </a:spcBef>
              <a:spcAft>
                <a:spcPts val="0"/>
              </a:spcAft>
              <a:buClr>
                <a:schemeClr val="dk1"/>
              </a:buClr>
              <a:buSzPts val="1100"/>
              <a:buFont typeface="Arial"/>
              <a:buNone/>
            </a:pPr>
            <a:r>
              <a:t/>
            </a:r>
            <a:endParaRPr sz="2600"/>
          </a:p>
          <a:p>
            <a:pPr indent="0" lvl="0" marL="0" rtl="0" algn="l">
              <a:lnSpc>
                <a:spcPct val="90000"/>
              </a:lnSpc>
              <a:spcBef>
                <a:spcPts val="0"/>
              </a:spcBef>
              <a:spcAft>
                <a:spcPts val="0"/>
              </a:spcAft>
              <a:buSzPts val="1800"/>
              <a:buNone/>
            </a:pPr>
            <a:r>
              <a:t/>
            </a:r>
            <a:endParaRPr sz="2600"/>
          </a:p>
        </p:txBody>
      </p:sp>
      <p:pic>
        <p:nvPicPr>
          <p:cNvPr id="545" name="Google Shape;545;p79"/>
          <p:cNvPicPr preferRelativeResize="0"/>
          <p:nvPr/>
        </p:nvPicPr>
        <p:blipFill rotWithShape="1">
          <a:blip r:embed="rId3">
            <a:alphaModFix/>
          </a:blip>
          <a:srcRect b="0" l="0" r="0" t="0"/>
          <a:stretch/>
        </p:blipFill>
        <p:spPr>
          <a:xfrm>
            <a:off x="376250" y="1303725"/>
            <a:ext cx="11590725" cy="5554275"/>
          </a:xfrm>
          <a:prstGeom prst="rect">
            <a:avLst/>
          </a:prstGeom>
          <a:noFill/>
          <a:ln>
            <a:noFill/>
          </a:ln>
        </p:spPr>
      </p:pic>
      <p:sp>
        <p:nvSpPr>
          <p:cNvPr id="546" name="Google Shape;546;p79"/>
          <p:cNvSpPr txBox="1"/>
          <p:nvPr/>
        </p:nvSpPr>
        <p:spPr>
          <a:xfrm>
            <a:off x="7334100" y="5225150"/>
            <a:ext cx="4857900" cy="1582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1500"/>
              <a:buFont typeface="Arial"/>
              <a:buNone/>
            </a:pPr>
            <a:r>
              <a:rPr b="1" i="0" lang="en-IN" sz="1500" u="none" cap="none" strike="noStrike">
                <a:solidFill>
                  <a:srgbClr val="FF0000"/>
                </a:solidFill>
                <a:latin typeface="Calibri"/>
                <a:ea typeface="Calibri"/>
                <a:cs typeface="Calibri"/>
                <a:sym typeface="Calibri"/>
              </a:rPr>
              <a:t>A fact constellation schema allows dimension tables to be shared between fact tables. For example, the dimensions tables for time, item, and location are shared between the sales and shipping fact tables.</a:t>
            </a:r>
            <a:endParaRPr b="1" i="0" sz="1500" u="none" cap="none" strike="noStrike">
              <a:solidFill>
                <a:srgbClr val="FF0000"/>
              </a:solidFill>
              <a:latin typeface="Calibri"/>
              <a:ea typeface="Calibri"/>
              <a:cs typeface="Calibri"/>
              <a:sym typeface="Calibri"/>
            </a:endParaRPr>
          </a:p>
          <a:p>
            <a:pPr indent="0" lvl="0" marL="457200" marR="0" rtl="0" algn="l">
              <a:lnSpc>
                <a:spcPct val="90000"/>
              </a:lnSpc>
              <a:spcBef>
                <a:spcPts val="1000"/>
              </a:spcBef>
              <a:spcAft>
                <a:spcPts val="0"/>
              </a:spcAft>
              <a:buClr>
                <a:schemeClr val="dk1"/>
              </a:buClr>
              <a:buSzPts val="1100"/>
              <a:buFont typeface="Arial"/>
              <a:buNone/>
            </a:pPr>
            <a:r>
              <a:t/>
            </a:r>
            <a:endParaRPr b="1" i="0" sz="15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FF0000"/>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 name="Shape 551"/>
        <p:cNvGrpSpPr/>
        <p:nvPr/>
      </p:nvGrpSpPr>
      <p:grpSpPr>
        <a:xfrm>
          <a:off x="0" y="0"/>
          <a:ext cx="0" cy="0"/>
          <a:chOff x="0" y="0"/>
          <a:chExt cx="0" cy="0"/>
        </a:xfrm>
      </p:grpSpPr>
      <p:sp>
        <p:nvSpPr>
          <p:cNvPr id="552" name="Google Shape;552;p80"/>
          <p:cNvSpPr txBox="1"/>
          <p:nvPr>
            <p:ph idx="1" type="body"/>
          </p:nvPr>
        </p:nvSpPr>
        <p:spPr>
          <a:xfrm>
            <a:off x="0" y="303600"/>
            <a:ext cx="11876400" cy="58731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IN"/>
              <a:t>In data warehousing, there is a distinction between a data warehouse and a data mart.</a:t>
            </a:r>
            <a:endParaRPr/>
          </a:p>
          <a:p>
            <a:pPr indent="-342900" lvl="0" marL="457200" rtl="0" algn="l">
              <a:lnSpc>
                <a:spcPct val="90000"/>
              </a:lnSpc>
              <a:spcBef>
                <a:spcPts val="0"/>
              </a:spcBef>
              <a:spcAft>
                <a:spcPts val="0"/>
              </a:spcAft>
              <a:buSzPts val="1800"/>
              <a:buChar char="•"/>
            </a:pPr>
            <a:r>
              <a:rPr lang="en-IN"/>
              <a:t>A data warehouse collects information about subjects that span the entire organization,such as customers, items, sales, assets, and personnel, and thus its scope is enterprise-wide.</a:t>
            </a:r>
            <a:endParaRPr/>
          </a:p>
          <a:p>
            <a:pPr indent="-342900" lvl="0" marL="457200" rtl="0" algn="l">
              <a:lnSpc>
                <a:spcPct val="90000"/>
              </a:lnSpc>
              <a:spcBef>
                <a:spcPts val="0"/>
              </a:spcBef>
              <a:spcAft>
                <a:spcPts val="0"/>
              </a:spcAft>
              <a:buSzPts val="1800"/>
              <a:buChar char="•"/>
            </a:pPr>
            <a:r>
              <a:rPr lang="en-IN"/>
              <a:t>For data warehouses, the fact constellation schema is commonly used, since it can model multiple, interrelated subjects. A data mart, on the other hand, is a department subset of the data warehouse that focuses on selected subjects, and thus its scope is departmentwide.</a:t>
            </a:r>
            <a:endParaRPr/>
          </a:p>
          <a:p>
            <a:pPr indent="-342900" lvl="0" marL="457200" rtl="0" algn="l">
              <a:lnSpc>
                <a:spcPct val="90000"/>
              </a:lnSpc>
              <a:spcBef>
                <a:spcPts val="0"/>
              </a:spcBef>
              <a:spcAft>
                <a:spcPts val="0"/>
              </a:spcAft>
              <a:buSzPts val="1800"/>
              <a:buChar char="•"/>
            </a:pPr>
            <a:r>
              <a:rPr lang="en-IN"/>
              <a:t>For data marts, the star or snowflake schema is commonly used, since both are geared toward modeling single subjects, although the star schema is more popular and efficient.</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1"/>
          <p:cNvSpPr txBox="1"/>
          <p:nvPr/>
        </p:nvSpPr>
        <p:spPr>
          <a:xfrm>
            <a:off x="1704513" y="204186"/>
            <a:ext cx="7963200" cy="630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IN" sz="3500" u="none" cap="none" strike="noStrike">
                <a:solidFill>
                  <a:schemeClr val="dk1"/>
                </a:solidFill>
                <a:latin typeface="Calibri"/>
                <a:ea typeface="Calibri"/>
                <a:cs typeface="Calibri"/>
                <a:sym typeface="Calibri"/>
              </a:rPr>
              <a:t>Concept Hierarchy</a:t>
            </a:r>
            <a:endParaRPr b="1" i="0" sz="3500" u="none" cap="none" strike="noStrike">
              <a:solidFill>
                <a:schemeClr val="dk1"/>
              </a:solidFill>
              <a:latin typeface="Calibri"/>
              <a:ea typeface="Calibri"/>
              <a:cs typeface="Calibri"/>
              <a:sym typeface="Calibri"/>
            </a:endParaRPr>
          </a:p>
        </p:txBody>
      </p:sp>
      <p:pic>
        <p:nvPicPr>
          <p:cNvPr id="558" name="Google Shape;558;p81"/>
          <p:cNvPicPr preferRelativeResize="0"/>
          <p:nvPr/>
        </p:nvPicPr>
        <p:blipFill rotWithShape="1">
          <a:blip r:embed="rId3">
            <a:alphaModFix/>
          </a:blip>
          <a:srcRect b="0" l="0" r="0" t="0"/>
          <a:stretch/>
        </p:blipFill>
        <p:spPr>
          <a:xfrm>
            <a:off x="1633538" y="1462088"/>
            <a:ext cx="8924925" cy="885825"/>
          </a:xfrm>
          <a:prstGeom prst="rect">
            <a:avLst/>
          </a:prstGeom>
          <a:noFill/>
          <a:ln>
            <a:noFill/>
          </a:ln>
        </p:spPr>
      </p:pic>
      <p:pic>
        <p:nvPicPr>
          <p:cNvPr id="559" name="Google Shape;559;p81"/>
          <p:cNvPicPr preferRelativeResize="0"/>
          <p:nvPr/>
        </p:nvPicPr>
        <p:blipFill rotWithShape="1">
          <a:blip r:embed="rId4">
            <a:alphaModFix/>
          </a:blip>
          <a:srcRect b="0" l="0" r="0" t="0"/>
          <a:stretch/>
        </p:blipFill>
        <p:spPr>
          <a:xfrm>
            <a:off x="1828800" y="2500313"/>
            <a:ext cx="7885778" cy="42052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idx="1" type="body"/>
          </p:nvPr>
        </p:nvSpPr>
        <p:spPr>
          <a:xfrm>
            <a:off x="729350" y="1128925"/>
            <a:ext cx="10515600" cy="43512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1000"/>
              </a:spcBef>
              <a:spcAft>
                <a:spcPts val="0"/>
              </a:spcAft>
              <a:buSzPts val="2600"/>
              <a:buChar char="•"/>
            </a:pPr>
            <a:r>
              <a:rPr b="1" lang="en-IN" sz="2600"/>
              <a:t>Time-variant: </a:t>
            </a:r>
            <a:r>
              <a:rPr lang="en-IN" sz="2600"/>
              <a:t>Data are stored to provide information from an historic perspective (e.g., the past 5–10 years). Every key structure in the data warehouse contains, either implicitly or explicitly, a time element.</a:t>
            </a:r>
            <a:endParaRPr sz="2600"/>
          </a:p>
          <a:p>
            <a:pPr indent="0" lvl="0" marL="457200" rtl="0" algn="l">
              <a:lnSpc>
                <a:spcPct val="90000"/>
              </a:lnSpc>
              <a:spcBef>
                <a:spcPts val="1000"/>
              </a:spcBef>
              <a:spcAft>
                <a:spcPts val="0"/>
              </a:spcAft>
              <a:buSzPts val="1800"/>
              <a:buNone/>
            </a:pPr>
            <a:r>
              <a:rPr lang="en-IN" sz="2600"/>
              <a:t>–Data in the DWH is mainly meant for data mining and forecasting.</a:t>
            </a:r>
            <a:endParaRPr sz="2600"/>
          </a:p>
          <a:p>
            <a:pPr indent="0" lvl="0" marL="457200" rtl="0" algn="l">
              <a:lnSpc>
                <a:spcPct val="90000"/>
              </a:lnSpc>
              <a:spcBef>
                <a:spcPts val="1000"/>
              </a:spcBef>
              <a:spcAft>
                <a:spcPts val="0"/>
              </a:spcAft>
              <a:buSzPts val="1800"/>
              <a:buNone/>
            </a:pPr>
            <a:r>
              <a:t/>
            </a:r>
            <a:endParaRPr sz="2600"/>
          </a:p>
          <a:p>
            <a:pPr indent="-393700" lvl="0" marL="457200" rtl="0" algn="l">
              <a:lnSpc>
                <a:spcPct val="90000"/>
              </a:lnSpc>
              <a:spcBef>
                <a:spcPts val="1000"/>
              </a:spcBef>
              <a:spcAft>
                <a:spcPts val="0"/>
              </a:spcAft>
              <a:buSzPts val="2600"/>
              <a:buChar char="•"/>
            </a:pPr>
            <a:r>
              <a:rPr b="1" lang="en-IN" sz="2600"/>
              <a:t>Nonvolatile:</a:t>
            </a:r>
            <a:r>
              <a:rPr lang="en-IN" sz="2600"/>
              <a:t> </a:t>
            </a:r>
            <a:r>
              <a:rPr lang="en-IN" sz="2600">
                <a:solidFill>
                  <a:srgbClr val="202122"/>
                </a:solidFill>
              </a:rPr>
              <a:t>The data in the data warehouse is read-only.</a:t>
            </a:r>
            <a:endParaRPr sz="2600"/>
          </a:p>
          <a:p>
            <a:pPr indent="0" lvl="0" marL="0" rtl="0" algn="l">
              <a:lnSpc>
                <a:spcPct val="90000"/>
              </a:lnSpc>
              <a:spcBef>
                <a:spcPts val="1000"/>
              </a:spcBef>
              <a:spcAft>
                <a:spcPts val="0"/>
              </a:spcAft>
              <a:buSzPts val="1800"/>
              <a:buNone/>
            </a:pPr>
            <a:r>
              <a:t/>
            </a:r>
            <a:endParaRPr sz="2600"/>
          </a:p>
        </p:txBody>
      </p:sp>
      <p:sp>
        <p:nvSpPr>
          <p:cNvPr id="133" name="Google Shape;133;p19"/>
          <p:cNvSpPr txBox="1"/>
          <p:nvPr/>
        </p:nvSpPr>
        <p:spPr>
          <a:xfrm>
            <a:off x="938900" y="-35375"/>
            <a:ext cx="10164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IN" sz="3000" u="none" cap="none" strike="noStrike">
                <a:solidFill>
                  <a:srgbClr val="000000"/>
                </a:solidFill>
                <a:latin typeface="Calibri"/>
                <a:ea typeface="Calibri"/>
                <a:cs typeface="Calibri"/>
                <a:sym typeface="Calibri"/>
              </a:rPr>
              <a:t>DWH Characteristics</a:t>
            </a:r>
            <a:endParaRPr b="1" i="0" sz="3000" u="none" cap="none" strike="noStrike">
              <a:solidFill>
                <a:srgbClr val="00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566" name="Google Shape;566;p8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567" name="Google Shape;567;p82"/>
          <p:cNvPicPr preferRelativeResize="0"/>
          <p:nvPr/>
        </p:nvPicPr>
        <p:blipFill rotWithShape="1">
          <a:blip r:embed="rId3">
            <a:alphaModFix/>
          </a:blip>
          <a:srcRect b="0" l="0" r="0" t="0"/>
          <a:stretch/>
        </p:blipFill>
        <p:spPr>
          <a:xfrm>
            <a:off x="319088" y="295275"/>
            <a:ext cx="11553825" cy="6267450"/>
          </a:xfrm>
          <a:prstGeom prst="rect">
            <a:avLst/>
          </a:prstGeom>
          <a:noFill/>
          <a:ln>
            <a:noFill/>
          </a:ln>
        </p:spPr>
      </p:pic>
      <p:sp>
        <p:nvSpPr>
          <p:cNvPr id="568" name="Google Shape;568;p82"/>
          <p:cNvSpPr txBox="1"/>
          <p:nvPr/>
        </p:nvSpPr>
        <p:spPr>
          <a:xfrm>
            <a:off x="1704513" y="-100614"/>
            <a:ext cx="7963200" cy="630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IN" sz="3500" u="none" cap="none" strike="noStrike">
                <a:solidFill>
                  <a:schemeClr val="dk1"/>
                </a:solidFill>
                <a:latin typeface="Calibri"/>
                <a:ea typeface="Calibri"/>
                <a:cs typeface="Calibri"/>
                <a:sym typeface="Calibri"/>
              </a:rPr>
              <a:t>Concept Hierarchy</a:t>
            </a:r>
            <a:endParaRPr b="1" i="0" sz="3500" u="none" cap="none" strike="noStrike">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t>Set Grouping Hierarchy Example</a:t>
            </a:r>
            <a:endParaRPr/>
          </a:p>
        </p:txBody>
      </p:sp>
      <p:sp>
        <p:nvSpPr>
          <p:cNvPr id="575" name="Google Shape;575;p8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576" name="Google Shape;576;p83"/>
          <p:cNvPicPr preferRelativeResize="0"/>
          <p:nvPr/>
        </p:nvPicPr>
        <p:blipFill rotWithShape="1">
          <a:blip r:embed="rId3">
            <a:alphaModFix/>
          </a:blip>
          <a:srcRect b="0" l="0" r="0" t="0"/>
          <a:stretch/>
        </p:blipFill>
        <p:spPr>
          <a:xfrm>
            <a:off x="2095500" y="2109800"/>
            <a:ext cx="7286624" cy="39589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4"/>
          <p:cNvSpPr txBox="1"/>
          <p:nvPr>
            <p:ph type="title"/>
          </p:nvPr>
        </p:nvSpPr>
        <p:spPr>
          <a:xfrm>
            <a:off x="838200" y="158396"/>
            <a:ext cx="10515600" cy="5226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IN" sz="3200">
                <a:latin typeface="Calibri"/>
                <a:ea typeface="Calibri"/>
                <a:cs typeface="Calibri"/>
                <a:sym typeface="Calibri"/>
              </a:rPr>
              <a:t>Basic Analytical Operations of OLAP for multidimensional data</a:t>
            </a:r>
            <a:endParaRPr b="1" sz="3200">
              <a:latin typeface="Calibri"/>
              <a:ea typeface="Calibri"/>
              <a:cs typeface="Calibri"/>
              <a:sym typeface="Calibri"/>
            </a:endParaRPr>
          </a:p>
        </p:txBody>
      </p:sp>
      <p:sp>
        <p:nvSpPr>
          <p:cNvPr id="582" name="Google Shape;582;p84"/>
          <p:cNvSpPr txBox="1"/>
          <p:nvPr>
            <p:ph idx="1" type="body"/>
          </p:nvPr>
        </p:nvSpPr>
        <p:spPr>
          <a:xfrm>
            <a:off x="108850" y="870000"/>
            <a:ext cx="11892600" cy="53070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en-IN" sz="2600"/>
              <a:t>In the multidimensional model, data are organized into multiple dimensions, and each dimension contains multiple levels of abstraction defined by concept hierarchies. </a:t>
            </a:r>
            <a:endParaRPr sz="2600"/>
          </a:p>
          <a:p>
            <a:pPr indent="-393700" lvl="0" marL="457200" rtl="0" algn="l">
              <a:lnSpc>
                <a:spcPct val="90000"/>
              </a:lnSpc>
              <a:spcBef>
                <a:spcPts val="0"/>
              </a:spcBef>
              <a:spcAft>
                <a:spcPts val="0"/>
              </a:spcAft>
              <a:buSzPts val="2600"/>
              <a:buChar char="•"/>
            </a:pPr>
            <a:r>
              <a:rPr lang="en-IN" sz="2600"/>
              <a:t>Thus organization provides users with the flexibility to view data from different perspectives.</a:t>
            </a:r>
            <a:endParaRPr sz="2600"/>
          </a:p>
          <a:p>
            <a:pPr indent="-393700" lvl="0" marL="457200" rtl="0" algn="l">
              <a:lnSpc>
                <a:spcPct val="90000"/>
              </a:lnSpc>
              <a:spcBef>
                <a:spcPts val="0"/>
              </a:spcBef>
              <a:spcAft>
                <a:spcPts val="0"/>
              </a:spcAft>
              <a:buSzPts val="2600"/>
              <a:buChar char="•"/>
            </a:pPr>
            <a:r>
              <a:rPr lang="en-IN" sz="2600"/>
              <a:t>A number of OLAP data cube operations exist to materialize these different views, allowing interactive querying and analysis of the data at hand. </a:t>
            </a:r>
            <a:endParaRPr sz="2600"/>
          </a:p>
          <a:p>
            <a:pPr indent="-393700" lvl="0" marL="457200" rtl="0" algn="l">
              <a:lnSpc>
                <a:spcPct val="90000"/>
              </a:lnSpc>
              <a:spcBef>
                <a:spcPts val="0"/>
              </a:spcBef>
              <a:spcAft>
                <a:spcPts val="0"/>
              </a:spcAft>
              <a:buSzPts val="2600"/>
              <a:buChar char="•"/>
            </a:pPr>
            <a:r>
              <a:rPr lang="en-IN" sz="2600"/>
              <a:t>Hence, OLAP provides a user-friendly environment for interactive data analysis.</a:t>
            </a:r>
            <a:endParaRPr sz="2600"/>
          </a:p>
          <a:p>
            <a:pPr indent="0" lvl="0" marL="0" rtl="0" algn="l">
              <a:lnSpc>
                <a:spcPct val="90000"/>
              </a:lnSpc>
              <a:spcBef>
                <a:spcPts val="0"/>
              </a:spcBef>
              <a:spcAft>
                <a:spcPts val="0"/>
              </a:spcAft>
              <a:buSzPts val="1800"/>
              <a:buNone/>
            </a:pPr>
            <a:r>
              <a:t/>
            </a:r>
            <a:endParaRPr sz="2600"/>
          </a:p>
          <a:p>
            <a:pPr indent="-760549" lvl="0" marL="1274899" rtl="0" algn="l">
              <a:lnSpc>
                <a:spcPct val="90000"/>
              </a:lnSpc>
              <a:spcBef>
                <a:spcPts val="0"/>
              </a:spcBef>
              <a:spcAft>
                <a:spcPts val="0"/>
              </a:spcAft>
              <a:buClr>
                <a:schemeClr val="dk1"/>
              </a:buClr>
              <a:buSzPts val="2600"/>
              <a:buAutoNum type="arabicPeriod"/>
            </a:pPr>
            <a:r>
              <a:rPr lang="en-IN" sz="2600"/>
              <a:t>Roll-up</a:t>
            </a:r>
            <a:endParaRPr sz="2600"/>
          </a:p>
          <a:p>
            <a:pPr indent="-760549" lvl="0" marL="1274899" rtl="0" algn="l">
              <a:lnSpc>
                <a:spcPct val="90000"/>
              </a:lnSpc>
              <a:spcBef>
                <a:spcPts val="1000"/>
              </a:spcBef>
              <a:spcAft>
                <a:spcPts val="0"/>
              </a:spcAft>
              <a:buClr>
                <a:schemeClr val="dk1"/>
              </a:buClr>
              <a:buSzPts val="2600"/>
              <a:buAutoNum type="arabicPeriod"/>
            </a:pPr>
            <a:r>
              <a:rPr lang="en-IN" sz="2600"/>
              <a:t>Drill-down</a:t>
            </a:r>
            <a:endParaRPr sz="2600"/>
          </a:p>
          <a:p>
            <a:pPr indent="-760549" lvl="0" marL="1274899" rtl="0" algn="l">
              <a:lnSpc>
                <a:spcPct val="90000"/>
              </a:lnSpc>
              <a:spcBef>
                <a:spcPts val="1000"/>
              </a:spcBef>
              <a:spcAft>
                <a:spcPts val="0"/>
              </a:spcAft>
              <a:buClr>
                <a:schemeClr val="dk1"/>
              </a:buClr>
              <a:buSzPts val="2600"/>
              <a:buAutoNum type="arabicPeriod"/>
            </a:pPr>
            <a:r>
              <a:rPr lang="en-IN" sz="2600"/>
              <a:t>Slice and dice</a:t>
            </a:r>
            <a:endParaRPr sz="2600"/>
          </a:p>
          <a:p>
            <a:pPr indent="-760549" lvl="0" marL="1274899" rtl="0" algn="l">
              <a:lnSpc>
                <a:spcPct val="90000"/>
              </a:lnSpc>
              <a:spcBef>
                <a:spcPts val="1000"/>
              </a:spcBef>
              <a:spcAft>
                <a:spcPts val="0"/>
              </a:spcAft>
              <a:buClr>
                <a:schemeClr val="dk1"/>
              </a:buClr>
              <a:buSzPts val="2600"/>
              <a:buAutoNum type="arabicPeriod"/>
            </a:pPr>
            <a:r>
              <a:rPr lang="en-IN" sz="2600"/>
              <a:t>Pivot(rotate)</a:t>
            </a:r>
            <a:endParaRPr sz="26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5"/>
          <p:cNvSpPr txBox="1"/>
          <p:nvPr>
            <p:ph type="title"/>
          </p:nvPr>
        </p:nvSpPr>
        <p:spPr>
          <a:xfrm>
            <a:off x="838200" y="158396"/>
            <a:ext cx="10515600" cy="5226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b="1" lang="en-IN" sz="3200">
                <a:latin typeface="Arial"/>
                <a:ea typeface="Arial"/>
                <a:cs typeface="Arial"/>
                <a:sym typeface="Arial"/>
              </a:rPr>
              <a:t>Basic Analytical Operations of OLAP</a:t>
            </a:r>
            <a:endParaRPr b="1" sz="3200">
              <a:latin typeface="Arial"/>
              <a:ea typeface="Arial"/>
              <a:cs typeface="Arial"/>
              <a:sym typeface="Arial"/>
            </a:endParaRPr>
          </a:p>
        </p:txBody>
      </p:sp>
      <p:sp>
        <p:nvSpPr>
          <p:cNvPr id="588" name="Google Shape;588;p85"/>
          <p:cNvSpPr txBox="1"/>
          <p:nvPr>
            <p:ph idx="1" type="body"/>
          </p:nvPr>
        </p:nvSpPr>
        <p:spPr>
          <a:xfrm>
            <a:off x="289560" y="681038"/>
            <a:ext cx="12329160" cy="566896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chemeClr val="dk1"/>
              </a:buClr>
              <a:buSzPts val="2000"/>
              <a:buAutoNum type="arabicPeriod"/>
            </a:pPr>
            <a:r>
              <a:rPr b="1" lang="en-IN" sz="2000">
                <a:latin typeface="Arial"/>
                <a:ea typeface="Arial"/>
                <a:cs typeface="Arial"/>
                <a:sym typeface="Arial"/>
              </a:rPr>
              <a:t>Roll-up :</a:t>
            </a:r>
            <a:endParaRPr/>
          </a:p>
          <a:p>
            <a:pPr indent="-228600" lvl="1" marL="685800" rtl="0" algn="l">
              <a:lnSpc>
                <a:spcPct val="100000"/>
              </a:lnSpc>
              <a:spcBef>
                <a:spcPts val="0"/>
              </a:spcBef>
              <a:spcAft>
                <a:spcPts val="0"/>
              </a:spcAft>
              <a:buClr>
                <a:srgbClr val="222222"/>
              </a:buClr>
              <a:buSzPts val="1800"/>
              <a:buChar char="•"/>
            </a:pPr>
            <a:r>
              <a:rPr lang="en-IN" sz="1800">
                <a:solidFill>
                  <a:srgbClr val="222222"/>
                </a:solidFill>
                <a:latin typeface="Arial"/>
                <a:ea typeface="Arial"/>
                <a:cs typeface="Arial"/>
                <a:sym typeface="Arial"/>
              </a:rPr>
              <a:t>Roll-up is also known as “consolidation” or “aggregation.” The Roll-up operation can be performed in 2 ways</a:t>
            </a:r>
            <a:endParaRPr sz="1800">
              <a:latin typeface="Arial"/>
              <a:ea typeface="Arial"/>
              <a:cs typeface="Arial"/>
              <a:sym typeface="Arial"/>
            </a:endParaRPr>
          </a:p>
          <a:p>
            <a:pPr indent="-342900" lvl="2" marL="1257300" rtl="0" algn="l">
              <a:lnSpc>
                <a:spcPct val="100000"/>
              </a:lnSpc>
              <a:spcBef>
                <a:spcPts val="0"/>
              </a:spcBef>
              <a:spcAft>
                <a:spcPts val="0"/>
              </a:spcAft>
              <a:buClr>
                <a:srgbClr val="222222"/>
              </a:buClr>
              <a:buSzPts val="1800"/>
              <a:buChar char="•"/>
            </a:pPr>
            <a:r>
              <a:rPr lang="en-IN" sz="1800">
                <a:solidFill>
                  <a:srgbClr val="222222"/>
                </a:solidFill>
                <a:latin typeface="Arial"/>
                <a:ea typeface="Arial"/>
                <a:cs typeface="Arial"/>
                <a:sym typeface="Arial"/>
              </a:rPr>
              <a:t>Reducing dimensions</a:t>
            </a:r>
            <a:endParaRPr sz="1800">
              <a:latin typeface="Arial"/>
              <a:ea typeface="Arial"/>
              <a:cs typeface="Arial"/>
              <a:sym typeface="Arial"/>
            </a:endParaRPr>
          </a:p>
          <a:p>
            <a:pPr indent="-342900" lvl="2" marL="1257300" rtl="0" algn="l">
              <a:lnSpc>
                <a:spcPct val="100000"/>
              </a:lnSpc>
              <a:spcBef>
                <a:spcPts val="0"/>
              </a:spcBef>
              <a:spcAft>
                <a:spcPts val="0"/>
              </a:spcAft>
              <a:buClr>
                <a:srgbClr val="222222"/>
              </a:buClr>
              <a:buSzPts val="1800"/>
              <a:buChar char="•"/>
            </a:pPr>
            <a:r>
              <a:rPr lang="en-IN" sz="1800">
                <a:solidFill>
                  <a:srgbClr val="222222"/>
                </a:solidFill>
                <a:latin typeface="Arial"/>
                <a:ea typeface="Arial"/>
                <a:cs typeface="Arial"/>
                <a:sym typeface="Arial"/>
              </a:rPr>
              <a:t>Climbing up concept hierarchy. </a:t>
            </a:r>
            <a:endParaRPr/>
          </a:p>
          <a:p>
            <a:pPr indent="-342900" lvl="1" marL="800100" rtl="0" algn="l">
              <a:lnSpc>
                <a:spcPct val="100000"/>
              </a:lnSpc>
              <a:spcBef>
                <a:spcPts val="0"/>
              </a:spcBef>
              <a:spcAft>
                <a:spcPts val="0"/>
              </a:spcAft>
              <a:buClr>
                <a:srgbClr val="222222"/>
              </a:buClr>
              <a:buSzPts val="1800"/>
              <a:buChar char="•"/>
            </a:pPr>
            <a:r>
              <a:rPr lang="en-IN" sz="1800">
                <a:solidFill>
                  <a:srgbClr val="222222"/>
                </a:solidFill>
                <a:latin typeface="Arial"/>
                <a:ea typeface="Arial"/>
                <a:cs typeface="Arial"/>
                <a:sym typeface="Arial"/>
              </a:rPr>
              <a:t>In the roll-up process at least one or more dimensions need to be removed. </a:t>
            </a:r>
            <a:endParaRPr sz="2200">
              <a:latin typeface="Arial"/>
              <a:ea typeface="Arial"/>
              <a:cs typeface="Arial"/>
              <a:sym typeface="Arial"/>
            </a:endParaRPr>
          </a:p>
          <a:p>
            <a:pPr indent="-387350" lvl="0" marL="514350" rtl="0" algn="l">
              <a:lnSpc>
                <a:spcPct val="90000"/>
              </a:lnSpc>
              <a:spcBef>
                <a:spcPts val="1000"/>
              </a:spcBef>
              <a:spcAft>
                <a:spcPts val="0"/>
              </a:spcAft>
              <a:buClr>
                <a:schemeClr val="dk1"/>
              </a:buClr>
              <a:buSzPts val="2000"/>
              <a:buNone/>
            </a:pPr>
            <a:r>
              <a:t/>
            </a:r>
            <a:endParaRPr sz="2000"/>
          </a:p>
        </p:txBody>
      </p:sp>
      <p:pic>
        <p:nvPicPr>
          <p:cNvPr descr="Roll-up operation in OLAP" id="589" name="Google Shape;589;p85"/>
          <p:cNvPicPr preferRelativeResize="0"/>
          <p:nvPr/>
        </p:nvPicPr>
        <p:blipFill rotWithShape="1">
          <a:blip r:embed="rId3">
            <a:alphaModFix/>
          </a:blip>
          <a:srcRect b="0" l="0" r="0" t="0"/>
          <a:stretch/>
        </p:blipFill>
        <p:spPr>
          <a:xfrm>
            <a:off x="61976" y="2404872"/>
            <a:ext cx="5557517" cy="4294732"/>
          </a:xfrm>
          <a:prstGeom prst="rect">
            <a:avLst/>
          </a:prstGeom>
          <a:noFill/>
          <a:ln>
            <a:noFill/>
          </a:ln>
        </p:spPr>
      </p:pic>
      <p:sp>
        <p:nvSpPr>
          <p:cNvPr id="590" name="Google Shape;590;p85"/>
          <p:cNvSpPr txBox="1"/>
          <p:nvPr/>
        </p:nvSpPr>
        <p:spPr>
          <a:xfrm>
            <a:off x="6096000" y="2796711"/>
            <a:ext cx="6125700" cy="28401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rgbClr val="222222"/>
              </a:buClr>
              <a:buSzPts val="1000"/>
              <a:buFont typeface="Noto Sans Symbols"/>
              <a:buChar char="∙"/>
            </a:pPr>
            <a:r>
              <a:rPr b="0" i="0" lang="en-IN" sz="1600" u="none" cap="none" strike="noStrike">
                <a:solidFill>
                  <a:srgbClr val="222222"/>
                </a:solidFill>
                <a:latin typeface="Arial"/>
                <a:ea typeface="Arial"/>
                <a:cs typeface="Arial"/>
                <a:sym typeface="Arial"/>
              </a:rPr>
              <a:t>In this example, cities New jersey and Los Angels are rolled up into country USA</a:t>
            </a:r>
            <a:endParaRPr b="0" i="0" sz="1600" u="none" cap="none" strike="noStrike">
              <a:solidFill>
                <a:srgbClr val="222222"/>
              </a:solidFill>
              <a:latin typeface="Calibri"/>
              <a:ea typeface="Calibri"/>
              <a:cs typeface="Calibri"/>
              <a:sym typeface="Calibri"/>
            </a:endParaRPr>
          </a:p>
          <a:p>
            <a:pPr indent="-342900" lvl="0" marL="342900" marR="0" rtl="0" algn="l">
              <a:lnSpc>
                <a:spcPct val="107000"/>
              </a:lnSpc>
              <a:spcBef>
                <a:spcPts val="800"/>
              </a:spcBef>
              <a:spcAft>
                <a:spcPts val="0"/>
              </a:spcAft>
              <a:buClr>
                <a:srgbClr val="222222"/>
              </a:buClr>
              <a:buSzPts val="1000"/>
              <a:buFont typeface="Noto Sans Symbols"/>
              <a:buChar char="∙"/>
            </a:pPr>
            <a:r>
              <a:rPr b="0" i="0" lang="en-IN" sz="1600" u="none" cap="none" strike="noStrike">
                <a:solidFill>
                  <a:srgbClr val="222222"/>
                </a:solidFill>
                <a:latin typeface="Arial"/>
                <a:ea typeface="Arial"/>
                <a:cs typeface="Arial"/>
                <a:sym typeface="Arial"/>
              </a:rPr>
              <a:t>The sales figure of New Jersey and Los Angels are 440 and 1560 respectively. They become 2000 after roll-up</a:t>
            </a:r>
            <a:endParaRPr b="0" i="0" sz="1600" u="none" cap="none" strike="noStrike">
              <a:solidFill>
                <a:srgbClr val="222222"/>
              </a:solidFill>
              <a:latin typeface="Calibri"/>
              <a:ea typeface="Calibri"/>
              <a:cs typeface="Calibri"/>
              <a:sym typeface="Calibri"/>
            </a:endParaRPr>
          </a:p>
          <a:p>
            <a:pPr indent="-342900" lvl="0" marL="342900" marR="0" rtl="0" algn="l">
              <a:lnSpc>
                <a:spcPct val="107000"/>
              </a:lnSpc>
              <a:spcBef>
                <a:spcPts val="800"/>
              </a:spcBef>
              <a:spcAft>
                <a:spcPts val="0"/>
              </a:spcAft>
              <a:buClr>
                <a:srgbClr val="222222"/>
              </a:buClr>
              <a:buSzPts val="1000"/>
              <a:buFont typeface="Noto Sans Symbols"/>
              <a:buChar char="∙"/>
            </a:pPr>
            <a:r>
              <a:rPr b="0" i="0" lang="en-IN" sz="1600" u="none" cap="none" strike="noStrike">
                <a:solidFill>
                  <a:srgbClr val="222222"/>
                </a:solidFill>
                <a:latin typeface="Arial"/>
                <a:ea typeface="Arial"/>
                <a:cs typeface="Arial"/>
                <a:sym typeface="Arial"/>
              </a:rPr>
              <a:t>In this aggregation process, data in location hierarchy moves up from city to the country.</a:t>
            </a:r>
            <a:endParaRPr b="0" i="0" sz="1600" u="none" cap="none" strike="noStrike">
              <a:solidFill>
                <a:srgbClr val="222222"/>
              </a:solidFill>
              <a:latin typeface="Calibri"/>
              <a:ea typeface="Calibri"/>
              <a:cs typeface="Calibri"/>
              <a:sym typeface="Calibri"/>
            </a:endParaRPr>
          </a:p>
          <a:p>
            <a:pPr indent="-342900" lvl="0" marL="342900" marR="0" rtl="0" algn="l">
              <a:lnSpc>
                <a:spcPct val="107000"/>
              </a:lnSpc>
              <a:spcBef>
                <a:spcPts val="800"/>
              </a:spcBef>
              <a:spcAft>
                <a:spcPts val="0"/>
              </a:spcAft>
              <a:buClr>
                <a:srgbClr val="222222"/>
              </a:buClr>
              <a:buSzPts val="1000"/>
              <a:buFont typeface="Noto Sans Symbols"/>
              <a:buChar char="∙"/>
            </a:pPr>
            <a:r>
              <a:rPr b="0" i="0" lang="en-IN" sz="1600" u="none" cap="none" strike="noStrike">
                <a:solidFill>
                  <a:srgbClr val="222222"/>
                </a:solidFill>
                <a:latin typeface="Arial"/>
                <a:ea typeface="Arial"/>
                <a:cs typeface="Arial"/>
                <a:sym typeface="Arial"/>
              </a:rPr>
              <a:t>In this example, Cities dimension is removed.</a:t>
            </a:r>
            <a:endParaRPr b="0" i="0" sz="1600" u="none" cap="none" strike="noStrike">
              <a:solidFill>
                <a:srgbClr val="222222"/>
              </a:solidFill>
              <a:latin typeface="Calibri"/>
              <a:ea typeface="Calibri"/>
              <a:cs typeface="Calibri"/>
              <a:sym typeface="Calibri"/>
            </a:endParaRPr>
          </a:p>
          <a:p>
            <a:pPr indent="0" lvl="0" marL="0" marR="0" rtl="0" algn="l">
              <a:lnSpc>
                <a:spcPct val="100000"/>
              </a:lnSpc>
              <a:spcBef>
                <a:spcPts val="800"/>
              </a:spcBef>
              <a:spcAft>
                <a:spcPts val="0"/>
              </a:spcAft>
              <a:buClr>
                <a:srgbClr val="000000"/>
              </a:buClr>
              <a:buSzPts val="1600"/>
              <a:buFont typeface="Arial"/>
              <a:buNone/>
            </a:pPr>
            <a:r>
              <a:rPr b="0" i="0" lang="en-IN" sz="1600" u="none" cap="none" strike="noStrike">
                <a:solidFill>
                  <a:srgbClr val="222222"/>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6"/>
          <p:cNvSpPr txBox="1"/>
          <p:nvPr>
            <p:ph type="title"/>
          </p:nvPr>
        </p:nvSpPr>
        <p:spPr>
          <a:xfrm>
            <a:off x="838200" y="158396"/>
            <a:ext cx="10515600" cy="5226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b="1" lang="en-IN" sz="3200">
                <a:latin typeface="Arial"/>
                <a:ea typeface="Arial"/>
                <a:cs typeface="Arial"/>
                <a:sym typeface="Arial"/>
              </a:rPr>
              <a:t>Basic Analytical Operations of OLAP</a:t>
            </a:r>
            <a:endParaRPr b="1" sz="3200">
              <a:latin typeface="Arial"/>
              <a:ea typeface="Arial"/>
              <a:cs typeface="Arial"/>
              <a:sym typeface="Arial"/>
            </a:endParaRPr>
          </a:p>
        </p:txBody>
      </p:sp>
      <p:sp>
        <p:nvSpPr>
          <p:cNvPr id="596" name="Google Shape;596;p86"/>
          <p:cNvSpPr txBox="1"/>
          <p:nvPr>
            <p:ph idx="1" type="body"/>
          </p:nvPr>
        </p:nvSpPr>
        <p:spPr>
          <a:xfrm>
            <a:off x="289560" y="681038"/>
            <a:ext cx="12329160" cy="530695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b="1" lang="en-IN" sz="2000"/>
              <a:t>2.   Drill-down</a:t>
            </a:r>
            <a:endParaRPr/>
          </a:p>
          <a:p>
            <a:pPr indent="-228600" lvl="1" marL="685800" rtl="0" algn="l">
              <a:lnSpc>
                <a:spcPct val="100000"/>
              </a:lnSpc>
              <a:spcBef>
                <a:spcPts val="0"/>
              </a:spcBef>
              <a:spcAft>
                <a:spcPts val="0"/>
              </a:spcAft>
              <a:buClr>
                <a:srgbClr val="222222"/>
              </a:buClr>
              <a:buSzPts val="1800"/>
              <a:buChar char="•"/>
            </a:pPr>
            <a:r>
              <a:rPr lang="en-IN" sz="1800">
                <a:solidFill>
                  <a:srgbClr val="222222"/>
                </a:solidFill>
                <a:latin typeface="Arial"/>
                <a:ea typeface="Arial"/>
                <a:cs typeface="Arial"/>
                <a:sym typeface="Arial"/>
              </a:rPr>
              <a:t>In drill-down, data is fragmented into smaller parts. It is the opposite of the rollup process. It can be done via</a:t>
            </a:r>
            <a:endParaRPr sz="1800">
              <a:latin typeface="Times New Roman"/>
              <a:ea typeface="Times New Roman"/>
              <a:cs typeface="Times New Roman"/>
              <a:sym typeface="Times New Roman"/>
            </a:endParaRPr>
          </a:p>
          <a:p>
            <a:pPr indent="-342900" lvl="2" marL="1257300" rtl="0" algn="l">
              <a:lnSpc>
                <a:spcPct val="100000"/>
              </a:lnSpc>
              <a:spcBef>
                <a:spcPts val="0"/>
              </a:spcBef>
              <a:spcAft>
                <a:spcPts val="0"/>
              </a:spcAft>
              <a:buClr>
                <a:srgbClr val="222222"/>
              </a:buClr>
              <a:buSzPts val="1000"/>
              <a:buFont typeface="Noto Sans Symbols"/>
              <a:buChar char="∙"/>
            </a:pPr>
            <a:r>
              <a:rPr lang="en-IN" sz="1800">
                <a:solidFill>
                  <a:srgbClr val="222222"/>
                </a:solidFill>
                <a:latin typeface="Arial"/>
                <a:ea typeface="Arial"/>
                <a:cs typeface="Arial"/>
                <a:sym typeface="Arial"/>
              </a:rPr>
              <a:t>Moving down the concept hierarchy</a:t>
            </a:r>
            <a:endParaRPr/>
          </a:p>
          <a:p>
            <a:pPr indent="-342900" lvl="2" marL="1257300" rtl="0" algn="l">
              <a:lnSpc>
                <a:spcPct val="100000"/>
              </a:lnSpc>
              <a:spcBef>
                <a:spcPts val="0"/>
              </a:spcBef>
              <a:spcAft>
                <a:spcPts val="0"/>
              </a:spcAft>
              <a:buClr>
                <a:srgbClr val="222222"/>
              </a:buClr>
              <a:buSzPts val="1000"/>
              <a:buFont typeface="Noto Sans Symbols"/>
              <a:buChar char="∙"/>
            </a:pPr>
            <a:r>
              <a:rPr lang="en-IN" sz="1800">
                <a:solidFill>
                  <a:srgbClr val="222222"/>
                </a:solidFill>
                <a:latin typeface="Arial"/>
                <a:ea typeface="Arial"/>
                <a:cs typeface="Arial"/>
                <a:sym typeface="Arial"/>
              </a:rPr>
              <a:t>Increasing a dimension</a:t>
            </a:r>
            <a:endParaRPr sz="1800">
              <a:solidFill>
                <a:srgbClr val="222222"/>
              </a:solidFill>
              <a:latin typeface="Calibri"/>
              <a:ea typeface="Calibri"/>
              <a:cs typeface="Calibri"/>
              <a:sym typeface="Calibri"/>
            </a:endParaRPr>
          </a:p>
          <a:p>
            <a:pPr indent="-387350" lvl="0" marL="514350" rtl="0" algn="l">
              <a:lnSpc>
                <a:spcPct val="90000"/>
              </a:lnSpc>
              <a:spcBef>
                <a:spcPts val="1000"/>
              </a:spcBef>
              <a:spcAft>
                <a:spcPts val="0"/>
              </a:spcAft>
              <a:buClr>
                <a:schemeClr val="dk1"/>
              </a:buClr>
              <a:buSzPts val="2000"/>
              <a:buNone/>
            </a:pPr>
            <a:r>
              <a:t/>
            </a:r>
            <a:endParaRPr sz="2000"/>
          </a:p>
        </p:txBody>
      </p:sp>
      <p:sp>
        <p:nvSpPr>
          <p:cNvPr id="597" name="Google Shape;597;p86"/>
          <p:cNvSpPr txBox="1"/>
          <p:nvPr/>
        </p:nvSpPr>
        <p:spPr>
          <a:xfrm>
            <a:off x="8077644" y="2780515"/>
            <a:ext cx="612559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222222"/>
                </a:solidFill>
                <a:latin typeface="Arial"/>
                <a:ea typeface="Arial"/>
                <a:cs typeface="Arial"/>
                <a:sym typeface="Arial"/>
              </a:rPr>
              <a:t>In this Example,</a:t>
            </a:r>
            <a:endParaRPr b="0" i="0" sz="1800" u="none" cap="none" strike="noStrike">
              <a:solidFill>
                <a:srgbClr val="222222"/>
              </a:solidFill>
              <a:latin typeface="Arial"/>
              <a:ea typeface="Arial"/>
              <a:cs typeface="Arial"/>
              <a:sym typeface="Arial"/>
            </a:endParaRPr>
          </a:p>
          <a:p>
            <a:pPr indent="-285750" lvl="0" marL="285750" marR="0" rtl="0" algn="l">
              <a:lnSpc>
                <a:spcPct val="100000"/>
              </a:lnSpc>
              <a:spcBef>
                <a:spcPts val="0"/>
              </a:spcBef>
              <a:spcAft>
                <a:spcPts val="0"/>
              </a:spcAft>
              <a:buClr>
                <a:srgbClr val="222222"/>
              </a:buClr>
              <a:buSzPts val="1800"/>
              <a:buFont typeface="Arial"/>
              <a:buChar char="•"/>
            </a:pPr>
            <a:r>
              <a:rPr b="0" i="0" lang="en-IN" sz="1800" u="none" cap="none" strike="noStrike">
                <a:solidFill>
                  <a:srgbClr val="222222"/>
                </a:solidFill>
                <a:latin typeface="Arial"/>
                <a:ea typeface="Arial"/>
                <a:cs typeface="Arial"/>
                <a:sym typeface="Arial"/>
              </a:rPr>
              <a:t>Quarter Q1 is drilled down to months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222222"/>
              </a:buClr>
              <a:buSzPts val="1800"/>
              <a:buFont typeface="Arial"/>
              <a:buChar char="•"/>
            </a:pPr>
            <a:r>
              <a:rPr b="0" i="0" lang="en-IN" sz="1800" u="none" cap="none" strike="noStrike">
                <a:solidFill>
                  <a:srgbClr val="222222"/>
                </a:solidFill>
                <a:latin typeface="Arial"/>
                <a:ea typeface="Arial"/>
                <a:cs typeface="Arial"/>
                <a:sym typeface="Arial"/>
              </a:rPr>
              <a:t>Here dimension Months is added. </a:t>
            </a:r>
            <a:endParaRPr b="0" i="0" sz="1800" u="none" cap="none" strike="noStrike">
              <a:solidFill>
                <a:schemeClr val="dk1"/>
              </a:solidFill>
              <a:latin typeface="Calibri"/>
              <a:ea typeface="Calibri"/>
              <a:cs typeface="Calibri"/>
              <a:sym typeface="Calibri"/>
            </a:endParaRPr>
          </a:p>
        </p:txBody>
      </p:sp>
      <p:pic>
        <p:nvPicPr>
          <p:cNvPr descr="Drill-down operation in OLAP" id="598" name="Google Shape;598;p86"/>
          <p:cNvPicPr preferRelativeResize="0"/>
          <p:nvPr/>
        </p:nvPicPr>
        <p:blipFill rotWithShape="1">
          <a:blip r:embed="rId3">
            <a:alphaModFix/>
          </a:blip>
          <a:srcRect b="0" l="0" r="0" t="0"/>
          <a:stretch/>
        </p:blipFill>
        <p:spPr>
          <a:xfrm>
            <a:off x="480822" y="1912810"/>
            <a:ext cx="7261860" cy="478679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7"/>
          <p:cNvSpPr txBox="1"/>
          <p:nvPr>
            <p:ph type="title"/>
          </p:nvPr>
        </p:nvSpPr>
        <p:spPr>
          <a:xfrm>
            <a:off x="838200" y="158396"/>
            <a:ext cx="10515600" cy="5226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b="1" lang="en-IN" sz="3200">
                <a:latin typeface="Arial"/>
                <a:ea typeface="Arial"/>
                <a:cs typeface="Arial"/>
                <a:sym typeface="Arial"/>
              </a:rPr>
              <a:t>Basic Analytical Operations of OLAP</a:t>
            </a:r>
            <a:endParaRPr b="1" sz="3200">
              <a:latin typeface="Arial"/>
              <a:ea typeface="Arial"/>
              <a:cs typeface="Arial"/>
              <a:sym typeface="Arial"/>
            </a:endParaRPr>
          </a:p>
        </p:txBody>
      </p:sp>
      <p:sp>
        <p:nvSpPr>
          <p:cNvPr id="604" name="Google Shape;604;p87"/>
          <p:cNvSpPr txBox="1"/>
          <p:nvPr>
            <p:ph idx="1" type="body"/>
          </p:nvPr>
        </p:nvSpPr>
        <p:spPr>
          <a:xfrm>
            <a:off x="289560" y="681038"/>
            <a:ext cx="12329160" cy="530695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b="1" lang="en-IN" sz="2000"/>
              <a:t>3.   Slice</a:t>
            </a:r>
            <a:endParaRPr/>
          </a:p>
          <a:p>
            <a:pPr indent="-228600" lvl="1" marL="685800" rtl="0" algn="l">
              <a:lnSpc>
                <a:spcPct val="90000"/>
              </a:lnSpc>
              <a:spcBef>
                <a:spcPts val="500"/>
              </a:spcBef>
              <a:spcAft>
                <a:spcPts val="0"/>
              </a:spcAft>
              <a:buClr>
                <a:srgbClr val="222222"/>
              </a:buClr>
              <a:buSzPts val="1800"/>
              <a:buChar char="•"/>
            </a:pPr>
            <a:r>
              <a:rPr lang="en-IN" sz="1800">
                <a:solidFill>
                  <a:srgbClr val="222222"/>
                </a:solidFill>
                <a:latin typeface="Arial"/>
                <a:ea typeface="Arial"/>
                <a:cs typeface="Arial"/>
                <a:sym typeface="Arial"/>
              </a:rPr>
              <a:t>Here, one dimension is selected, and a new sub-cube is created.</a:t>
            </a:r>
            <a:endParaRPr sz="1800">
              <a:latin typeface="Times New Roman"/>
              <a:ea typeface="Times New Roman"/>
              <a:cs typeface="Times New Roman"/>
              <a:sym typeface="Times New Roman"/>
            </a:endParaRPr>
          </a:p>
          <a:p>
            <a:pPr indent="-387350" lvl="0" marL="514350" rtl="0" algn="l">
              <a:lnSpc>
                <a:spcPct val="90000"/>
              </a:lnSpc>
              <a:spcBef>
                <a:spcPts val="1000"/>
              </a:spcBef>
              <a:spcAft>
                <a:spcPts val="0"/>
              </a:spcAft>
              <a:buClr>
                <a:schemeClr val="dk1"/>
              </a:buClr>
              <a:buSzPts val="2000"/>
              <a:buNone/>
            </a:pPr>
            <a:r>
              <a:t/>
            </a:r>
            <a:endParaRPr sz="2000"/>
          </a:p>
        </p:txBody>
      </p:sp>
      <p:sp>
        <p:nvSpPr>
          <p:cNvPr id="605" name="Google Shape;605;p87"/>
          <p:cNvSpPr txBox="1"/>
          <p:nvPr/>
        </p:nvSpPr>
        <p:spPr>
          <a:xfrm>
            <a:off x="6489251" y="3807928"/>
            <a:ext cx="612559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222222"/>
                </a:solidFill>
                <a:latin typeface="Arial"/>
                <a:ea typeface="Arial"/>
                <a:cs typeface="Arial"/>
                <a:sym typeface="Arial"/>
              </a:rPr>
              <a:t>In this Example,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222222"/>
              </a:buClr>
              <a:buSzPts val="1800"/>
              <a:buFont typeface="Arial"/>
              <a:buChar char="•"/>
            </a:pPr>
            <a:r>
              <a:rPr b="0" i="0" lang="en-IN" sz="1800" u="none" cap="none" strike="noStrike">
                <a:solidFill>
                  <a:srgbClr val="222222"/>
                </a:solidFill>
                <a:latin typeface="Arial"/>
                <a:ea typeface="Arial"/>
                <a:cs typeface="Arial"/>
                <a:sym typeface="Arial"/>
              </a:rPr>
              <a:t>Dimension Time is sliced with Q1 as the filter.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222222"/>
              </a:buClr>
              <a:buSzPts val="1800"/>
              <a:buFont typeface="Arial"/>
              <a:buChar char="•"/>
            </a:pPr>
            <a:r>
              <a:rPr b="0" i="0" lang="en-IN" sz="1800" u="none" cap="none" strike="noStrike">
                <a:solidFill>
                  <a:srgbClr val="222222"/>
                </a:solidFill>
                <a:latin typeface="Arial"/>
                <a:ea typeface="Arial"/>
                <a:cs typeface="Arial"/>
                <a:sym typeface="Arial"/>
              </a:rPr>
              <a:t>A new cube is created altogether.</a:t>
            </a:r>
            <a:endParaRPr b="0" i="0" sz="1800" u="none" cap="none" strike="noStrike">
              <a:solidFill>
                <a:schemeClr val="dk1"/>
              </a:solidFill>
              <a:latin typeface="Calibri"/>
              <a:ea typeface="Calibri"/>
              <a:cs typeface="Calibri"/>
              <a:sym typeface="Calibri"/>
            </a:endParaRPr>
          </a:p>
        </p:txBody>
      </p:sp>
      <p:pic>
        <p:nvPicPr>
          <p:cNvPr descr="Slice operation in OLAP" id="606" name="Google Shape;606;p87"/>
          <p:cNvPicPr preferRelativeResize="0"/>
          <p:nvPr/>
        </p:nvPicPr>
        <p:blipFill rotWithShape="1">
          <a:blip r:embed="rId3">
            <a:alphaModFix/>
          </a:blip>
          <a:srcRect b="0" l="0" r="0" t="0"/>
          <a:stretch/>
        </p:blipFill>
        <p:spPr>
          <a:xfrm>
            <a:off x="1420368" y="1575246"/>
            <a:ext cx="4861560" cy="483469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8"/>
          <p:cNvSpPr txBox="1"/>
          <p:nvPr>
            <p:ph type="title"/>
          </p:nvPr>
        </p:nvSpPr>
        <p:spPr>
          <a:xfrm>
            <a:off x="838200" y="158396"/>
            <a:ext cx="10515600" cy="5226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b="1" lang="en-IN" sz="3200">
                <a:latin typeface="Arial"/>
                <a:ea typeface="Arial"/>
                <a:cs typeface="Arial"/>
                <a:sym typeface="Arial"/>
              </a:rPr>
              <a:t>Basic Analytical Operations of OLAP</a:t>
            </a:r>
            <a:endParaRPr b="1" sz="3200">
              <a:latin typeface="Arial"/>
              <a:ea typeface="Arial"/>
              <a:cs typeface="Arial"/>
              <a:sym typeface="Arial"/>
            </a:endParaRPr>
          </a:p>
        </p:txBody>
      </p:sp>
      <p:sp>
        <p:nvSpPr>
          <p:cNvPr id="612" name="Google Shape;612;p88"/>
          <p:cNvSpPr txBox="1"/>
          <p:nvPr>
            <p:ph idx="1" type="body"/>
          </p:nvPr>
        </p:nvSpPr>
        <p:spPr>
          <a:xfrm>
            <a:off x="289560" y="681038"/>
            <a:ext cx="12329160" cy="530695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b="1" lang="en-IN" sz="2000"/>
              <a:t>4.   Dice</a:t>
            </a:r>
            <a:endParaRPr/>
          </a:p>
          <a:p>
            <a:pPr indent="-228600" lvl="0" marL="228600" rtl="0" algn="l">
              <a:lnSpc>
                <a:spcPct val="90000"/>
              </a:lnSpc>
              <a:spcBef>
                <a:spcPts val="1000"/>
              </a:spcBef>
              <a:spcAft>
                <a:spcPts val="0"/>
              </a:spcAft>
              <a:buClr>
                <a:srgbClr val="222222"/>
              </a:buClr>
              <a:buSzPts val="1800"/>
              <a:buChar char="•"/>
            </a:pPr>
            <a:r>
              <a:rPr lang="en-IN" sz="1800">
                <a:solidFill>
                  <a:srgbClr val="222222"/>
                </a:solidFill>
                <a:latin typeface="Arial"/>
                <a:ea typeface="Arial"/>
                <a:cs typeface="Arial"/>
                <a:sym typeface="Arial"/>
              </a:rPr>
              <a:t>This operation is similar to a slice. The difference in dice is you select 2 or more dimensions that result in the creation of a sub-cube.</a:t>
            </a:r>
            <a:endParaRPr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t/>
            </a:r>
            <a:endParaRPr sz="2000"/>
          </a:p>
        </p:txBody>
      </p:sp>
      <p:sp>
        <p:nvSpPr>
          <p:cNvPr id="613" name="Google Shape;613;p88"/>
          <p:cNvSpPr txBox="1"/>
          <p:nvPr/>
        </p:nvSpPr>
        <p:spPr>
          <a:xfrm>
            <a:off x="6489251" y="3807928"/>
            <a:ext cx="61255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222222"/>
                </a:solidFill>
                <a:latin typeface="Arial"/>
                <a:ea typeface="Arial"/>
                <a:cs typeface="Arial"/>
                <a:sym typeface="Arial"/>
              </a:rPr>
              <a:t>Dice operation in OLAP</a:t>
            </a:r>
            <a:endParaRPr b="0" i="0" sz="1400" u="none" cap="none" strike="noStrike">
              <a:solidFill>
                <a:srgbClr val="000000"/>
              </a:solidFill>
              <a:latin typeface="Arial"/>
              <a:ea typeface="Arial"/>
              <a:cs typeface="Arial"/>
              <a:sym typeface="Arial"/>
            </a:endParaRPr>
          </a:p>
        </p:txBody>
      </p:sp>
      <p:pic>
        <p:nvPicPr>
          <p:cNvPr descr="Dice operation in OLAP" id="614" name="Google Shape;614;p88"/>
          <p:cNvPicPr preferRelativeResize="0"/>
          <p:nvPr/>
        </p:nvPicPr>
        <p:blipFill rotWithShape="1">
          <a:blip r:embed="rId3">
            <a:alphaModFix/>
          </a:blip>
          <a:srcRect b="0" l="0" r="0" t="0"/>
          <a:stretch/>
        </p:blipFill>
        <p:spPr>
          <a:xfrm>
            <a:off x="2009483" y="1513982"/>
            <a:ext cx="3771900" cy="4880822"/>
          </a:xfrm>
          <a:prstGeom prst="rect">
            <a:avLst/>
          </a:prstGeom>
          <a:noFill/>
          <a:ln>
            <a:noFill/>
          </a:ln>
        </p:spPr>
      </p:pic>
      <p:pic>
        <p:nvPicPr>
          <p:cNvPr id="615" name="Google Shape;615;p88"/>
          <p:cNvPicPr preferRelativeResize="0"/>
          <p:nvPr/>
        </p:nvPicPr>
        <p:blipFill rotWithShape="1">
          <a:blip r:embed="rId4">
            <a:alphaModFix/>
          </a:blip>
          <a:srcRect b="0" l="0" r="0" t="0"/>
          <a:stretch/>
        </p:blipFill>
        <p:spPr>
          <a:xfrm>
            <a:off x="2077000" y="4489275"/>
            <a:ext cx="3879675" cy="2063925"/>
          </a:xfrm>
          <a:prstGeom prst="rect">
            <a:avLst/>
          </a:prstGeom>
          <a:noFill/>
          <a:ln>
            <a:noFill/>
          </a:ln>
        </p:spPr>
      </p:pic>
      <p:sp>
        <p:nvSpPr>
          <p:cNvPr id="616" name="Google Shape;616;p88"/>
          <p:cNvSpPr txBox="1"/>
          <p:nvPr/>
        </p:nvSpPr>
        <p:spPr>
          <a:xfrm>
            <a:off x="3461650" y="2190750"/>
            <a:ext cx="636900" cy="369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Calibri"/>
                <a:ea typeface="Calibri"/>
                <a:cs typeface="Calibri"/>
                <a:sym typeface="Calibri"/>
              </a:rPr>
              <a:t>825</a:t>
            </a:r>
            <a:endParaRPr b="0" i="0" sz="1200" u="none" cap="none" strike="noStrike">
              <a:solidFill>
                <a:srgbClr val="000000"/>
              </a:solidFill>
              <a:latin typeface="Calibri"/>
              <a:ea typeface="Calibri"/>
              <a:cs typeface="Calibri"/>
              <a:sym typeface="Calibri"/>
            </a:endParaRPr>
          </a:p>
        </p:txBody>
      </p:sp>
      <p:sp>
        <p:nvSpPr>
          <p:cNvPr id="617" name="Google Shape;617;p88"/>
          <p:cNvSpPr txBox="1"/>
          <p:nvPr/>
        </p:nvSpPr>
        <p:spPr>
          <a:xfrm>
            <a:off x="4223650" y="2190750"/>
            <a:ext cx="636900" cy="369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0000"/>
                </a:solidFill>
                <a:latin typeface="Calibri"/>
                <a:ea typeface="Calibri"/>
                <a:cs typeface="Calibri"/>
                <a:sym typeface="Calibri"/>
              </a:rPr>
              <a:t>420</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9"/>
          <p:cNvSpPr txBox="1"/>
          <p:nvPr>
            <p:ph type="title"/>
          </p:nvPr>
        </p:nvSpPr>
        <p:spPr>
          <a:xfrm>
            <a:off x="838200" y="158396"/>
            <a:ext cx="10515600" cy="52264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b="1" lang="en-IN" sz="3200">
                <a:latin typeface="Arial"/>
                <a:ea typeface="Arial"/>
                <a:cs typeface="Arial"/>
                <a:sym typeface="Arial"/>
              </a:rPr>
              <a:t>Basic Analytical Operations of OLAP</a:t>
            </a:r>
            <a:endParaRPr b="1" sz="3200">
              <a:latin typeface="Arial"/>
              <a:ea typeface="Arial"/>
              <a:cs typeface="Arial"/>
              <a:sym typeface="Arial"/>
            </a:endParaRPr>
          </a:p>
        </p:txBody>
      </p:sp>
      <p:sp>
        <p:nvSpPr>
          <p:cNvPr id="623" name="Google Shape;623;p89"/>
          <p:cNvSpPr txBox="1"/>
          <p:nvPr>
            <p:ph idx="1" type="body"/>
          </p:nvPr>
        </p:nvSpPr>
        <p:spPr>
          <a:xfrm>
            <a:off x="289560" y="681038"/>
            <a:ext cx="12329160" cy="530695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b="1" lang="en-IN" sz="2000"/>
              <a:t>5.   Pivot</a:t>
            </a:r>
            <a:endParaRPr/>
          </a:p>
          <a:p>
            <a:pPr indent="-228600" lvl="0" marL="228600" rtl="0" algn="l">
              <a:lnSpc>
                <a:spcPct val="90000"/>
              </a:lnSpc>
              <a:spcBef>
                <a:spcPts val="1000"/>
              </a:spcBef>
              <a:spcAft>
                <a:spcPts val="0"/>
              </a:spcAft>
              <a:buClr>
                <a:srgbClr val="222222"/>
              </a:buClr>
              <a:buSzPts val="1800"/>
              <a:buChar char="•"/>
            </a:pPr>
            <a:r>
              <a:rPr lang="en-IN" sz="1800">
                <a:solidFill>
                  <a:srgbClr val="222222"/>
                </a:solidFill>
                <a:latin typeface="Arial"/>
                <a:ea typeface="Arial"/>
                <a:cs typeface="Arial"/>
                <a:sym typeface="Arial"/>
              </a:rPr>
              <a:t>In Pivot, you rotate the data axes to provide a substitute presentation of data.</a:t>
            </a:r>
            <a:endParaRPr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t/>
            </a:r>
            <a:endParaRPr sz="2000"/>
          </a:p>
        </p:txBody>
      </p:sp>
      <p:sp>
        <p:nvSpPr>
          <p:cNvPr id="624" name="Google Shape;624;p89"/>
          <p:cNvSpPr txBox="1"/>
          <p:nvPr/>
        </p:nvSpPr>
        <p:spPr>
          <a:xfrm>
            <a:off x="6489251" y="3807928"/>
            <a:ext cx="612559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222222"/>
                </a:solidFill>
                <a:latin typeface="Arial"/>
                <a:ea typeface="Arial"/>
                <a:cs typeface="Arial"/>
                <a:sym typeface="Arial"/>
              </a:rPr>
              <a:t>Pivot operation in OLAP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222222"/>
                </a:solidFill>
                <a:latin typeface="Arial"/>
                <a:ea typeface="Arial"/>
                <a:cs typeface="Arial"/>
                <a:sym typeface="Arial"/>
              </a:rPr>
              <a:t> Here the pivot is based on item types</a:t>
            </a:r>
            <a:endParaRPr b="0" i="0" sz="1400" u="none" cap="none" strike="noStrike">
              <a:solidFill>
                <a:srgbClr val="000000"/>
              </a:solidFill>
              <a:latin typeface="Arial"/>
              <a:ea typeface="Arial"/>
              <a:cs typeface="Arial"/>
              <a:sym typeface="Arial"/>
            </a:endParaRPr>
          </a:p>
        </p:txBody>
      </p:sp>
      <p:pic>
        <p:nvPicPr>
          <p:cNvPr descr="Pivot operation in OLAP" id="625" name="Google Shape;625;p89"/>
          <p:cNvPicPr preferRelativeResize="0"/>
          <p:nvPr/>
        </p:nvPicPr>
        <p:blipFill rotWithShape="1">
          <a:blip r:embed="rId3">
            <a:alphaModFix/>
          </a:blip>
          <a:srcRect b="0" l="0" r="0" t="0"/>
          <a:stretch/>
        </p:blipFill>
        <p:spPr>
          <a:xfrm>
            <a:off x="1721269" y="1586460"/>
            <a:ext cx="4488180" cy="5181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9" name="Shape 629"/>
        <p:cNvGrpSpPr/>
        <p:nvPr/>
      </p:nvGrpSpPr>
      <p:grpSpPr>
        <a:xfrm>
          <a:off x="0" y="0"/>
          <a:ext cx="0" cy="0"/>
          <a:chOff x="0" y="0"/>
          <a:chExt cx="0" cy="0"/>
        </a:xfrm>
      </p:grpSpPr>
      <p:sp>
        <p:nvSpPr>
          <p:cNvPr id="630" name="Google Shape;630;p90"/>
          <p:cNvSpPr txBox="1"/>
          <p:nvPr>
            <p:ph type="title"/>
          </p:nvPr>
        </p:nvSpPr>
        <p:spPr>
          <a:xfrm>
            <a:off x="838200" y="365126"/>
            <a:ext cx="10515600" cy="31591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22222"/>
              </a:buClr>
              <a:buSzPts val="2800"/>
              <a:buFont typeface="Arial"/>
              <a:buNone/>
            </a:pPr>
            <a:r>
              <a:rPr b="1" lang="en-IN" sz="2800">
                <a:solidFill>
                  <a:srgbClr val="222222"/>
                </a:solidFill>
                <a:latin typeface="Arial"/>
                <a:ea typeface="Arial"/>
                <a:cs typeface="Arial"/>
                <a:sym typeface="Arial"/>
              </a:rPr>
              <a:t>Types of OLAP systems</a:t>
            </a:r>
            <a:br>
              <a:rPr b="1" lang="en-IN" sz="2800">
                <a:latin typeface="Times New Roman"/>
                <a:ea typeface="Times New Roman"/>
                <a:cs typeface="Times New Roman"/>
                <a:sym typeface="Times New Roman"/>
              </a:rPr>
            </a:br>
            <a:endParaRPr sz="2800"/>
          </a:p>
        </p:txBody>
      </p:sp>
      <p:pic>
        <p:nvPicPr>
          <p:cNvPr descr="Types of OLAP Systems" id="631" name="Google Shape;631;p90"/>
          <p:cNvPicPr preferRelativeResize="0"/>
          <p:nvPr>
            <p:ph idx="1" type="body"/>
          </p:nvPr>
        </p:nvPicPr>
        <p:blipFill rotWithShape="1">
          <a:blip r:embed="rId3">
            <a:alphaModFix/>
          </a:blip>
          <a:srcRect b="0" l="0" r="0" t="0"/>
          <a:stretch/>
        </p:blipFill>
        <p:spPr>
          <a:xfrm>
            <a:off x="8487052" y="263787"/>
            <a:ext cx="3576823" cy="2533650"/>
          </a:xfrm>
          <a:prstGeom prst="rect">
            <a:avLst/>
          </a:prstGeom>
          <a:noFill/>
          <a:ln>
            <a:noFill/>
          </a:ln>
        </p:spPr>
      </p:pic>
      <p:graphicFrame>
        <p:nvGraphicFramePr>
          <p:cNvPr id="632" name="Google Shape;632;p90"/>
          <p:cNvGraphicFramePr/>
          <p:nvPr/>
        </p:nvGraphicFramePr>
        <p:xfrm>
          <a:off x="128125" y="559293"/>
          <a:ext cx="3000000" cy="3000000"/>
        </p:xfrm>
        <a:graphic>
          <a:graphicData uri="http://schemas.openxmlformats.org/drawingml/2006/table">
            <a:tbl>
              <a:tblPr bandRow="1" firstCol="1" firstRow="1">
                <a:noFill/>
                <a:tableStyleId>{F0DB9004-5187-4725-96AB-9851361D0CC9}</a:tableStyleId>
              </a:tblPr>
              <a:tblGrid>
                <a:gridCol w="2259975"/>
                <a:gridCol w="6780875"/>
              </a:tblGrid>
              <a:tr h="226875">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Type of OLAP</a:t>
                      </a:r>
                      <a:endParaRPr sz="1800" u="none" cap="none" strike="noStrike">
                        <a:latin typeface="Calibri"/>
                        <a:ea typeface="Calibri"/>
                        <a:cs typeface="Calibri"/>
                        <a:sym typeface="Calibri"/>
                      </a:endParaRPr>
                    </a:p>
                  </a:txBody>
                  <a:tcPr marT="7300" marB="7300" marR="7300" marL="7300"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Explanation</a:t>
                      </a:r>
                      <a:endParaRPr sz="1800" u="none" cap="none" strike="noStrike">
                        <a:latin typeface="Calibri"/>
                        <a:ea typeface="Calibri"/>
                        <a:cs typeface="Calibri"/>
                        <a:sym typeface="Calibri"/>
                      </a:endParaRPr>
                    </a:p>
                  </a:txBody>
                  <a:tcPr marT="7300" marB="7300" marR="7300" marL="7300" anchor="ctr"/>
                </a:tc>
              </a:tr>
              <a:tr h="662425">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Relational OLAP(ROLAP):</a:t>
                      </a:r>
                      <a:endParaRPr sz="1800" u="none" cap="none" strike="noStrike">
                        <a:latin typeface="Calibri"/>
                        <a:ea typeface="Calibri"/>
                        <a:cs typeface="Calibri"/>
                        <a:sym typeface="Calibri"/>
                      </a:endParaRPr>
                    </a:p>
                  </a:txBody>
                  <a:tcPr marT="7300" marB="7300" marR="7300" marL="7300"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ROLAP is an extended RDBMS along with multidimensional data mapping to perform the standard relational operation.</a:t>
                      </a:r>
                      <a:endParaRPr sz="1800" u="none" cap="none" strike="noStrike">
                        <a:latin typeface="Calibri"/>
                        <a:ea typeface="Calibri"/>
                        <a:cs typeface="Calibri"/>
                        <a:sym typeface="Calibri"/>
                      </a:endParaRPr>
                    </a:p>
                  </a:txBody>
                  <a:tcPr marT="7300" marB="7300" marR="7300" marL="7300" anchor="ctr"/>
                </a:tc>
              </a:tr>
              <a:tr h="44465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Multidimensional OLAP (MOLAP)</a:t>
                      </a:r>
                      <a:endParaRPr sz="1800" u="none" cap="none" strike="noStrike">
                        <a:latin typeface="Calibri"/>
                        <a:ea typeface="Calibri"/>
                        <a:cs typeface="Calibri"/>
                        <a:sym typeface="Calibri"/>
                      </a:endParaRPr>
                    </a:p>
                  </a:txBody>
                  <a:tcPr marT="7300" marB="7300" marR="7300" marL="7300"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MOLAP Implementes operation in multidimensional data.</a:t>
                      </a:r>
                      <a:endParaRPr sz="1800" u="none" cap="none" strike="noStrike">
                        <a:latin typeface="Calibri"/>
                        <a:ea typeface="Calibri"/>
                        <a:cs typeface="Calibri"/>
                        <a:sym typeface="Calibri"/>
                      </a:endParaRPr>
                    </a:p>
                  </a:txBody>
                  <a:tcPr marT="7300" marB="7300" marR="7300" marL="7300" anchor="ctr"/>
                </a:tc>
              </a:tr>
              <a:tr h="1097975">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Hybrid OnlineAnalytical Processing (HOLAP)</a:t>
                      </a:r>
                      <a:endParaRPr sz="1800" u="none" cap="none" strike="noStrike">
                        <a:latin typeface="Calibri"/>
                        <a:ea typeface="Calibri"/>
                        <a:cs typeface="Calibri"/>
                        <a:sym typeface="Calibri"/>
                      </a:endParaRPr>
                    </a:p>
                  </a:txBody>
                  <a:tcPr marT="7300" marB="7300" marR="7300" marL="7300"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In HOLAP approach the aggregated totals are stored in a multidimensional database while the detailed data is stored in the relational database. This offers both data efficiency of the ROLAP model and the performance of the MOLAP model.</a:t>
                      </a:r>
                      <a:endParaRPr sz="1800" u="none" cap="none" strike="noStrike">
                        <a:latin typeface="Calibri"/>
                        <a:ea typeface="Calibri"/>
                        <a:cs typeface="Calibri"/>
                        <a:sym typeface="Calibri"/>
                      </a:endParaRPr>
                    </a:p>
                  </a:txBody>
                  <a:tcPr marT="7300" marB="7300" marR="7300" marL="7300" anchor="ctr"/>
                </a:tc>
              </a:tr>
              <a:tr h="1198475">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Desktop OLAP (DOLAP)</a:t>
                      </a:r>
                      <a:endParaRPr sz="1800" u="none" cap="none" strike="noStrike">
                        <a:latin typeface="Calibri"/>
                        <a:ea typeface="Calibri"/>
                        <a:cs typeface="Calibri"/>
                        <a:sym typeface="Calibri"/>
                      </a:endParaRPr>
                    </a:p>
                  </a:txBody>
                  <a:tcPr marT="7300" marB="7300" marR="7300" marL="7300"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In Desktop OLAP, a user downloads a part of the data from the database locally, or on their desktop and analyze it.</a:t>
                      </a:r>
                      <a:endParaRPr sz="1400" u="none" cap="none" strike="noStrike"/>
                    </a:p>
                    <a:p>
                      <a:pPr indent="0" lvl="0" marL="0" marR="0" rtl="0" algn="l">
                        <a:lnSpc>
                          <a:spcPct val="107000"/>
                        </a:lnSpc>
                        <a:spcBef>
                          <a:spcPts val="800"/>
                        </a:spcBef>
                        <a:spcAft>
                          <a:spcPts val="0"/>
                        </a:spcAft>
                        <a:buClr>
                          <a:srgbClr val="000000"/>
                        </a:buClr>
                        <a:buSzPts val="1800"/>
                        <a:buFont typeface="Arial"/>
                        <a:buNone/>
                      </a:pPr>
                      <a:r>
                        <a:rPr lang="en-IN" sz="1800" u="none" cap="none" strike="noStrike"/>
                        <a:t>DOLAP is relatively cheaper to deploy as it offers very few functionalities compares to other OLAP systems.</a:t>
                      </a:r>
                      <a:endParaRPr sz="1800" u="none" cap="none" strike="noStrike">
                        <a:latin typeface="Calibri"/>
                        <a:ea typeface="Calibri"/>
                        <a:cs typeface="Calibri"/>
                        <a:sym typeface="Calibri"/>
                      </a:endParaRPr>
                    </a:p>
                  </a:txBody>
                  <a:tcPr marT="7300" marB="7300" marR="7300" marL="7300" anchor="ctr"/>
                </a:tc>
              </a:tr>
              <a:tr h="88020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Web OLAP (WOLAP)</a:t>
                      </a:r>
                      <a:endParaRPr sz="1800" u="none" cap="none" strike="noStrike">
                        <a:latin typeface="Calibri"/>
                        <a:ea typeface="Calibri"/>
                        <a:cs typeface="Calibri"/>
                        <a:sym typeface="Calibri"/>
                      </a:endParaRPr>
                    </a:p>
                  </a:txBody>
                  <a:tcPr marT="7300" marB="7300" marR="7300" marL="7300"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Web OLAP which is OLAP system accessible via the web browser. WOLAP is a three-tiered architecture. It consists of three components: client, middleware, and a database server.</a:t>
                      </a:r>
                      <a:endParaRPr sz="1800" u="none" cap="none" strike="noStrike">
                        <a:latin typeface="Calibri"/>
                        <a:ea typeface="Calibri"/>
                        <a:cs typeface="Calibri"/>
                        <a:sym typeface="Calibri"/>
                      </a:endParaRPr>
                    </a:p>
                  </a:txBody>
                  <a:tcPr marT="7300" marB="7300" marR="7300" marL="7300" anchor="ctr"/>
                </a:tc>
              </a:tr>
              <a:tr h="444650">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Mobile OLAP:</a:t>
                      </a:r>
                      <a:endParaRPr sz="1800" u="none" cap="none" strike="noStrike">
                        <a:latin typeface="Calibri"/>
                        <a:ea typeface="Calibri"/>
                        <a:cs typeface="Calibri"/>
                        <a:sym typeface="Calibri"/>
                      </a:endParaRPr>
                    </a:p>
                  </a:txBody>
                  <a:tcPr marT="7300" marB="7300" marR="7300" marL="7300"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Mobile OLAP helps users to access and analyze OLAP data using their mobile devices</a:t>
                      </a:r>
                      <a:endParaRPr sz="1800" u="none" cap="none" strike="noStrike">
                        <a:latin typeface="Calibri"/>
                        <a:ea typeface="Calibri"/>
                        <a:cs typeface="Calibri"/>
                        <a:sym typeface="Calibri"/>
                      </a:endParaRPr>
                    </a:p>
                  </a:txBody>
                  <a:tcPr marT="7300" marB="7300" marR="7300" marL="7300" anchor="ctr"/>
                </a:tc>
              </a:tr>
              <a:tr h="662425">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Spatial OLAP :</a:t>
                      </a:r>
                      <a:endParaRPr sz="1800" u="none" cap="none" strike="noStrike">
                        <a:latin typeface="Calibri"/>
                        <a:ea typeface="Calibri"/>
                        <a:cs typeface="Calibri"/>
                        <a:sym typeface="Calibri"/>
                      </a:endParaRPr>
                    </a:p>
                  </a:txBody>
                  <a:tcPr marT="7300" marB="7300" marR="7300" marL="7300" anchor="ctr"/>
                </a:tc>
                <a:tc>
                  <a:txBody>
                    <a:bodyPr/>
                    <a:lstStyle/>
                    <a:p>
                      <a:pPr indent="0" lvl="0" marL="0" marR="0" rtl="0" algn="l">
                        <a:lnSpc>
                          <a:spcPct val="107000"/>
                        </a:lnSpc>
                        <a:spcBef>
                          <a:spcPts val="0"/>
                        </a:spcBef>
                        <a:spcAft>
                          <a:spcPts val="0"/>
                        </a:spcAft>
                        <a:buClr>
                          <a:srgbClr val="000000"/>
                        </a:buClr>
                        <a:buSzPts val="1800"/>
                        <a:buFont typeface="Arial"/>
                        <a:buNone/>
                      </a:pPr>
                      <a:r>
                        <a:rPr lang="en-IN" sz="1800" u="none" cap="none" strike="noStrike"/>
                        <a:t>SOLAP is created to facilitate management of both spatial and non-spatial data in a Geographic Information system (GIS)</a:t>
                      </a:r>
                      <a:endParaRPr sz="1800" u="none" cap="none" strike="noStrike">
                        <a:latin typeface="Calibri"/>
                        <a:ea typeface="Calibri"/>
                        <a:cs typeface="Calibri"/>
                        <a:sym typeface="Calibri"/>
                      </a:endParaRPr>
                    </a:p>
                  </a:txBody>
                  <a:tcPr marT="7300" marB="7300" marR="7300" marL="7300" anchor="ct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6" name="Shape 636"/>
        <p:cNvGrpSpPr/>
        <p:nvPr/>
      </p:nvGrpSpPr>
      <p:grpSpPr>
        <a:xfrm>
          <a:off x="0" y="0"/>
          <a:ext cx="0" cy="0"/>
          <a:chOff x="0" y="0"/>
          <a:chExt cx="0" cy="0"/>
        </a:xfrm>
      </p:grpSpPr>
      <p:pic>
        <p:nvPicPr>
          <p:cNvPr id="637" name="Google Shape;637;p91"/>
          <p:cNvPicPr preferRelativeResize="0"/>
          <p:nvPr/>
        </p:nvPicPr>
        <p:blipFill rotWithShape="1">
          <a:blip r:embed="rId3">
            <a:alphaModFix/>
          </a:blip>
          <a:srcRect b="0" l="0" r="0" t="0"/>
          <a:stretch/>
        </p:blipFill>
        <p:spPr>
          <a:xfrm>
            <a:off x="499128" y="160506"/>
            <a:ext cx="9324304" cy="2269787"/>
          </a:xfrm>
          <a:prstGeom prst="rect">
            <a:avLst/>
          </a:prstGeom>
          <a:noFill/>
          <a:ln>
            <a:noFill/>
          </a:ln>
        </p:spPr>
      </p:pic>
      <p:pic>
        <p:nvPicPr>
          <p:cNvPr id="638" name="Google Shape;638;p91"/>
          <p:cNvPicPr preferRelativeResize="0"/>
          <p:nvPr/>
        </p:nvPicPr>
        <p:blipFill rotWithShape="1">
          <a:blip r:embed="rId4">
            <a:alphaModFix/>
          </a:blip>
          <a:srcRect b="0" l="0" r="0" t="0"/>
          <a:stretch/>
        </p:blipFill>
        <p:spPr>
          <a:xfrm>
            <a:off x="499128" y="2907381"/>
            <a:ext cx="7567912" cy="3197157"/>
          </a:xfrm>
          <a:prstGeom prst="rect">
            <a:avLst/>
          </a:prstGeom>
          <a:noFill/>
          <a:ln>
            <a:noFill/>
          </a:ln>
        </p:spPr>
      </p:pic>
      <p:pic>
        <p:nvPicPr>
          <p:cNvPr id="639" name="Google Shape;639;p91"/>
          <p:cNvPicPr preferRelativeResize="0"/>
          <p:nvPr/>
        </p:nvPicPr>
        <p:blipFill rotWithShape="1">
          <a:blip r:embed="rId5">
            <a:alphaModFix/>
          </a:blip>
          <a:srcRect b="0" l="0" r="0" t="0"/>
          <a:stretch/>
        </p:blipFill>
        <p:spPr>
          <a:xfrm>
            <a:off x="7364426" y="2631763"/>
            <a:ext cx="4827574" cy="37483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500"/>
                                        <p:tgtEl>
                                          <p:spTgt spid="63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500"/>
                                        <p:tgtEl>
                                          <p:spTgt spid="6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t>Operational DBS Vs. DWH</a:t>
            </a:r>
            <a:endParaRPr/>
          </a:p>
        </p:txBody>
      </p:sp>
      <p:sp>
        <p:nvSpPr>
          <p:cNvPr id="140" name="Google Shape;140;p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141" name="Google Shape;141;p20"/>
          <p:cNvPicPr preferRelativeResize="0"/>
          <p:nvPr/>
        </p:nvPicPr>
        <p:blipFill rotWithShape="1">
          <a:blip r:embed="rId3">
            <a:alphaModFix/>
          </a:blip>
          <a:srcRect b="0" l="0" r="0" t="0"/>
          <a:stretch/>
        </p:blipFill>
        <p:spPr>
          <a:xfrm>
            <a:off x="509600" y="1115775"/>
            <a:ext cx="11172825" cy="52564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3" name="Shape 643"/>
        <p:cNvGrpSpPr/>
        <p:nvPr/>
      </p:nvGrpSpPr>
      <p:grpSpPr>
        <a:xfrm>
          <a:off x="0" y="0"/>
          <a:ext cx="0" cy="0"/>
          <a:chOff x="0" y="0"/>
          <a:chExt cx="0" cy="0"/>
        </a:xfrm>
      </p:grpSpPr>
      <p:sp>
        <p:nvSpPr>
          <p:cNvPr id="644" name="Google Shape;644;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45" name="Google Shape;645;p92"/>
          <p:cNvPicPr preferRelativeResize="0"/>
          <p:nvPr/>
        </p:nvPicPr>
        <p:blipFill rotWithShape="1">
          <a:blip r:embed="rId3">
            <a:alphaModFix/>
          </a:blip>
          <a:srcRect b="0" l="0" r="0" t="0"/>
          <a:stretch/>
        </p:blipFill>
        <p:spPr>
          <a:xfrm>
            <a:off x="538480" y="0"/>
            <a:ext cx="9144000" cy="1627762"/>
          </a:xfrm>
          <a:prstGeom prst="rect">
            <a:avLst/>
          </a:prstGeom>
          <a:noFill/>
          <a:ln>
            <a:noFill/>
          </a:ln>
        </p:spPr>
      </p:pic>
      <p:pic>
        <p:nvPicPr>
          <p:cNvPr id="646" name="Google Shape;646;p92"/>
          <p:cNvPicPr preferRelativeResize="0"/>
          <p:nvPr/>
        </p:nvPicPr>
        <p:blipFill rotWithShape="1">
          <a:blip r:embed="rId4">
            <a:alphaModFix/>
          </a:blip>
          <a:srcRect b="0" l="0" r="0" t="0"/>
          <a:stretch/>
        </p:blipFill>
        <p:spPr>
          <a:xfrm>
            <a:off x="5992826" y="2206557"/>
            <a:ext cx="6078828" cy="2444885"/>
          </a:xfrm>
          <a:prstGeom prst="rect">
            <a:avLst/>
          </a:prstGeom>
          <a:noFill/>
          <a:ln>
            <a:noFill/>
          </a:ln>
        </p:spPr>
      </p:pic>
      <p:pic>
        <p:nvPicPr>
          <p:cNvPr id="647" name="Google Shape;647;p92"/>
          <p:cNvPicPr preferRelativeResize="0"/>
          <p:nvPr/>
        </p:nvPicPr>
        <p:blipFill rotWithShape="1">
          <a:blip r:embed="rId5">
            <a:alphaModFix/>
          </a:blip>
          <a:srcRect b="0" l="0" r="0" t="0"/>
          <a:stretch/>
        </p:blipFill>
        <p:spPr>
          <a:xfrm>
            <a:off x="404826" y="1753614"/>
            <a:ext cx="4827574" cy="3748391"/>
          </a:xfrm>
          <a:prstGeom prst="rect">
            <a:avLst/>
          </a:prstGeom>
          <a:noFill/>
          <a:ln>
            <a:noFill/>
          </a:ln>
        </p:spPr>
      </p:pic>
      <p:sp>
        <p:nvSpPr>
          <p:cNvPr id="648" name="Google Shape;648;p92"/>
          <p:cNvSpPr/>
          <p:nvPr/>
        </p:nvSpPr>
        <p:spPr>
          <a:xfrm>
            <a:off x="4958080" y="4226560"/>
            <a:ext cx="924560" cy="4572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7"/>
                                        </p:tgtEl>
                                        <p:attrNameLst>
                                          <p:attrName>style.visibility</p:attrName>
                                        </p:attrNameLst>
                                      </p:cBhvr>
                                      <p:to>
                                        <p:strVal val="visible"/>
                                      </p:to>
                                    </p:set>
                                    <p:anim calcmode="lin" valueType="num">
                                      <p:cBhvr additive="base">
                                        <p:cTn dur="500"/>
                                        <p:tgtEl>
                                          <p:spTgt spid="6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2" name="Shape 652"/>
        <p:cNvGrpSpPr/>
        <p:nvPr/>
      </p:nvGrpSpPr>
      <p:grpSpPr>
        <a:xfrm>
          <a:off x="0" y="0"/>
          <a:ext cx="0" cy="0"/>
          <a:chOff x="0" y="0"/>
          <a:chExt cx="0" cy="0"/>
        </a:xfrm>
      </p:grpSpPr>
      <p:pic>
        <p:nvPicPr>
          <p:cNvPr id="653" name="Google Shape;653;p93"/>
          <p:cNvPicPr preferRelativeResize="0"/>
          <p:nvPr/>
        </p:nvPicPr>
        <p:blipFill rotWithShape="1">
          <a:blip r:embed="rId3">
            <a:alphaModFix/>
          </a:blip>
          <a:srcRect b="0" l="0" r="0" t="0"/>
          <a:stretch/>
        </p:blipFill>
        <p:spPr>
          <a:xfrm>
            <a:off x="838200" y="0"/>
            <a:ext cx="8036417" cy="1031132"/>
          </a:xfrm>
          <a:prstGeom prst="rect">
            <a:avLst/>
          </a:prstGeom>
          <a:noFill/>
          <a:ln>
            <a:noFill/>
          </a:ln>
        </p:spPr>
      </p:pic>
      <p:pic>
        <p:nvPicPr>
          <p:cNvPr id="654" name="Google Shape;654;p93"/>
          <p:cNvPicPr preferRelativeResize="0"/>
          <p:nvPr/>
        </p:nvPicPr>
        <p:blipFill rotWithShape="1">
          <a:blip r:embed="rId4">
            <a:alphaModFix/>
          </a:blip>
          <a:srcRect b="0" l="0" r="0" t="0"/>
          <a:stretch/>
        </p:blipFill>
        <p:spPr>
          <a:xfrm>
            <a:off x="7211024" y="2378071"/>
            <a:ext cx="5125792" cy="2697804"/>
          </a:xfrm>
          <a:prstGeom prst="rect">
            <a:avLst/>
          </a:prstGeom>
          <a:noFill/>
          <a:ln>
            <a:noFill/>
          </a:ln>
        </p:spPr>
      </p:pic>
      <p:pic>
        <p:nvPicPr>
          <p:cNvPr id="655" name="Google Shape;655;p93"/>
          <p:cNvPicPr preferRelativeResize="0"/>
          <p:nvPr>
            <p:ph idx="1" type="body"/>
          </p:nvPr>
        </p:nvPicPr>
        <p:blipFill rotWithShape="1">
          <a:blip r:embed="rId5">
            <a:alphaModFix/>
          </a:blip>
          <a:srcRect b="0" l="0" r="0" t="0"/>
          <a:stretch/>
        </p:blipFill>
        <p:spPr>
          <a:xfrm>
            <a:off x="149252" y="1690688"/>
            <a:ext cx="6078828" cy="3748391"/>
          </a:xfrm>
          <a:prstGeom prst="rect">
            <a:avLst/>
          </a:prstGeom>
          <a:noFill/>
          <a:ln>
            <a:noFill/>
          </a:ln>
        </p:spPr>
      </p:pic>
      <p:sp>
        <p:nvSpPr>
          <p:cNvPr id="656" name="Google Shape;656;p93"/>
          <p:cNvSpPr/>
          <p:nvPr/>
        </p:nvSpPr>
        <p:spPr>
          <a:xfrm>
            <a:off x="6286464" y="3498373"/>
            <a:ext cx="924560" cy="4572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5"/>
                                        </p:tgtEl>
                                        <p:attrNameLst>
                                          <p:attrName>style.visibility</p:attrName>
                                        </p:attrNameLst>
                                      </p:cBhvr>
                                      <p:to>
                                        <p:strVal val="visible"/>
                                      </p:to>
                                    </p:set>
                                    <p:anim calcmode="lin" valueType="num">
                                      <p:cBhvr additive="base">
                                        <p:cTn dur="500"/>
                                        <p:tgtEl>
                                          <p:spTgt spid="6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0" name="Shape 660"/>
        <p:cNvGrpSpPr/>
        <p:nvPr/>
      </p:nvGrpSpPr>
      <p:grpSpPr>
        <a:xfrm>
          <a:off x="0" y="0"/>
          <a:ext cx="0" cy="0"/>
          <a:chOff x="0" y="0"/>
          <a:chExt cx="0" cy="0"/>
        </a:xfrm>
      </p:grpSpPr>
      <p:pic>
        <p:nvPicPr>
          <p:cNvPr id="661" name="Google Shape;661;p94"/>
          <p:cNvPicPr preferRelativeResize="0"/>
          <p:nvPr>
            <p:ph idx="1" type="body"/>
          </p:nvPr>
        </p:nvPicPr>
        <p:blipFill rotWithShape="1">
          <a:blip r:embed="rId3">
            <a:alphaModFix/>
          </a:blip>
          <a:srcRect b="0" l="0" r="0" t="0"/>
          <a:stretch/>
        </p:blipFill>
        <p:spPr>
          <a:xfrm>
            <a:off x="149252" y="1690688"/>
            <a:ext cx="6078828" cy="3748391"/>
          </a:xfrm>
          <a:prstGeom prst="rect">
            <a:avLst/>
          </a:prstGeom>
          <a:noFill/>
          <a:ln>
            <a:noFill/>
          </a:ln>
        </p:spPr>
      </p:pic>
      <p:sp>
        <p:nvSpPr>
          <p:cNvPr id="662" name="Google Shape;662;p94"/>
          <p:cNvSpPr/>
          <p:nvPr/>
        </p:nvSpPr>
        <p:spPr>
          <a:xfrm>
            <a:off x="5633720" y="3843813"/>
            <a:ext cx="924560" cy="4572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63" name="Google Shape;663;p94"/>
          <p:cNvPicPr preferRelativeResize="0"/>
          <p:nvPr/>
        </p:nvPicPr>
        <p:blipFill rotWithShape="1">
          <a:blip r:embed="rId4">
            <a:alphaModFix/>
          </a:blip>
          <a:srcRect b="0" l="0" r="0" t="0"/>
          <a:stretch/>
        </p:blipFill>
        <p:spPr>
          <a:xfrm>
            <a:off x="309951" y="101707"/>
            <a:ext cx="8559729" cy="1156061"/>
          </a:xfrm>
          <a:prstGeom prst="rect">
            <a:avLst/>
          </a:prstGeom>
          <a:noFill/>
          <a:ln>
            <a:noFill/>
          </a:ln>
        </p:spPr>
      </p:pic>
      <p:pic>
        <p:nvPicPr>
          <p:cNvPr id="664" name="Google Shape;664;p94"/>
          <p:cNvPicPr preferRelativeResize="0"/>
          <p:nvPr/>
        </p:nvPicPr>
        <p:blipFill rotWithShape="1">
          <a:blip r:embed="rId5">
            <a:alphaModFix/>
          </a:blip>
          <a:srcRect b="0" l="0" r="0" t="0"/>
          <a:stretch/>
        </p:blipFill>
        <p:spPr>
          <a:xfrm>
            <a:off x="6558280" y="1804481"/>
            <a:ext cx="5527827" cy="36345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1"/>
                                        </p:tgtEl>
                                        <p:attrNameLst>
                                          <p:attrName>style.visibility</p:attrName>
                                        </p:attrNameLst>
                                      </p:cBhvr>
                                      <p:to>
                                        <p:strVal val="visible"/>
                                      </p:to>
                                    </p:set>
                                    <p:anim calcmode="lin" valueType="num">
                                      <p:cBhvr additive="base">
                                        <p:cTn dur="500"/>
                                        <p:tgtEl>
                                          <p:spTgt spid="6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8" name="Shape 668"/>
        <p:cNvGrpSpPr/>
        <p:nvPr/>
      </p:nvGrpSpPr>
      <p:grpSpPr>
        <a:xfrm>
          <a:off x="0" y="0"/>
          <a:ext cx="0" cy="0"/>
          <a:chOff x="0" y="0"/>
          <a:chExt cx="0" cy="0"/>
        </a:xfrm>
      </p:grpSpPr>
      <p:pic>
        <p:nvPicPr>
          <p:cNvPr id="669" name="Google Shape;669;p95"/>
          <p:cNvPicPr preferRelativeResize="0"/>
          <p:nvPr>
            <p:ph idx="1" type="body"/>
          </p:nvPr>
        </p:nvPicPr>
        <p:blipFill rotWithShape="1">
          <a:blip r:embed="rId3">
            <a:alphaModFix/>
          </a:blip>
          <a:srcRect b="0" l="0" r="0" t="0"/>
          <a:stretch/>
        </p:blipFill>
        <p:spPr>
          <a:xfrm>
            <a:off x="149252" y="1690688"/>
            <a:ext cx="6078828" cy="3748391"/>
          </a:xfrm>
          <a:prstGeom prst="rect">
            <a:avLst/>
          </a:prstGeom>
          <a:noFill/>
          <a:ln>
            <a:noFill/>
          </a:ln>
        </p:spPr>
      </p:pic>
      <p:sp>
        <p:nvSpPr>
          <p:cNvPr id="670" name="Google Shape;670;p95"/>
          <p:cNvSpPr/>
          <p:nvPr/>
        </p:nvSpPr>
        <p:spPr>
          <a:xfrm>
            <a:off x="6286464" y="3498373"/>
            <a:ext cx="924560" cy="4572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71" name="Google Shape;671;p95"/>
          <p:cNvPicPr preferRelativeResize="0"/>
          <p:nvPr/>
        </p:nvPicPr>
        <p:blipFill rotWithShape="1">
          <a:blip r:embed="rId4">
            <a:alphaModFix/>
          </a:blip>
          <a:srcRect b="0" l="0" r="0" t="0"/>
          <a:stretch/>
        </p:blipFill>
        <p:spPr>
          <a:xfrm>
            <a:off x="349590" y="146160"/>
            <a:ext cx="7524410" cy="1111609"/>
          </a:xfrm>
          <a:prstGeom prst="rect">
            <a:avLst/>
          </a:prstGeom>
          <a:noFill/>
          <a:ln>
            <a:noFill/>
          </a:ln>
        </p:spPr>
      </p:pic>
      <p:pic>
        <p:nvPicPr>
          <p:cNvPr id="672" name="Google Shape;672;p95"/>
          <p:cNvPicPr preferRelativeResize="0"/>
          <p:nvPr/>
        </p:nvPicPr>
        <p:blipFill rotWithShape="1">
          <a:blip r:embed="rId5">
            <a:alphaModFix/>
          </a:blip>
          <a:srcRect b="0" l="0" r="0" t="0"/>
          <a:stretch/>
        </p:blipFill>
        <p:spPr>
          <a:xfrm>
            <a:off x="7447280" y="1802518"/>
            <a:ext cx="4744719" cy="33486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500"/>
                                        <p:tgtEl>
                                          <p:spTgt spid="6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pic>
        <p:nvPicPr>
          <p:cNvPr id="679" name="Google Shape;679;p96"/>
          <p:cNvPicPr preferRelativeResize="0"/>
          <p:nvPr/>
        </p:nvPicPr>
        <p:blipFill rotWithShape="1">
          <a:blip r:embed="rId3">
            <a:alphaModFix/>
          </a:blip>
          <a:srcRect b="0" l="0" r="0" t="0"/>
          <a:stretch/>
        </p:blipFill>
        <p:spPr>
          <a:xfrm>
            <a:off x="276225" y="144236"/>
            <a:ext cx="11639550" cy="44706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686" name="Google Shape;686;p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687" name="Google Shape;687;p97"/>
          <p:cNvPicPr preferRelativeResize="0"/>
          <p:nvPr/>
        </p:nvPicPr>
        <p:blipFill rotWithShape="1">
          <a:blip r:embed="rId3">
            <a:alphaModFix/>
          </a:blip>
          <a:srcRect b="0" l="0" r="0" t="0"/>
          <a:stretch/>
        </p:blipFill>
        <p:spPr>
          <a:xfrm>
            <a:off x="302075" y="500075"/>
            <a:ext cx="10384974" cy="5857875"/>
          </a:xfrm>
          <a:prstGeom prst="rect">
            <a:avLst/>
          </a:prstGeom>
          <a:noFill/>
          <a:ln>
            <a:noFill/>
          </a:ln>
        </p:spPr>
      </p:pic>
      <p:sp>
        <p:nvSpPr>
          <p:cNvPr id="688" name="Google Shape;688;p97"/>
          <p:cNvSpPr txBox="1"/>
          <p:nvPr/>
        </p:nvSpPr>
        <p:spPr>
          <a:xfrm>
            <a:off x="3472543" y="5105400"/>
            <a:ext cx="7837800" cy="1416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Calibri"/>
                <a:ea typeface="Calibri"/>
                <a:cs typeface="Calibri"/>
                <a:sym typeface="Calibri"/>
              </a:rPr>
              <a:t>OLAP Operations to list total fees collected by each doctor in 2004</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AutoNum type="arabicPeriod"/>
            </a:pPr>
            <a:r>
              <a:rPr b="0" i="0" lang="en-IN" sz="2000" u="none" cap="none" strike="noStrike">
                <a:solidFill>
                  <a:srgbClr val="000000"/>
                </a:solidFill>
                <a:latin typeface="Calibri"/>
                <a:ea typeface="Calibri"/>
                <a:cs typeface="Calibri"/>
                <a:sym typeface="Calibri"/>
              </a:rPr>
              <a:t>Roll Up on time from day to year</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AutoNum type="arabicPeriod"/>
            </a:pPr>
            <a:r>
              <a:rPr b="0" i="0" lang="en-IN" sz="2000" u="none" cap="none" strike="noStrike">
                <a:solidFill>
                  <a:srgbClr val="000000"/>
                </a:solidFill>
                <a:latin typeface="Calibri"/>
                <a:ea typeface="Calibri"/>
                <a:cs typeface="Calibri"/>
                <a:sym typeface="Calibri"/>
              </a:rPr>
              <a:t>Slice on time=2004</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AutoNum type="arabicPeriod"/>
            </a:pPr>
            <a:r>
              <a:rPr b="0" i="0" lang="en-IN" sz="2000" u="none" cap="none" strike="noStrike">
                <a:solidFill>
                  <a:srgbClr val="000000"/>
                </a:solidFill>
                <a:latin typeface="Calibri"/>
                <a:ea typeface="Calibri"/>
                <a:cs typeface="Calibri"/>
                <a:sym typeface="Calibri"/>
              </a:rPr>
              <a:t>Roll up on patient from individual to all.</a:t>
            </a:r>
            <a:endParaRPr b="0" i="0" sz="20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695" name="Google Shape;695;p9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696" name="Google Shape;696;p98"/>
          <p:cNvPicPr preferRelativeResize="0"/>
          <p:nvPr/>
        </p:nvPicPr>
        <p:blipFill rotWithShape="1">
          <a:blip r:embed="rId3">
            <a:alphaModFix/>
          </a:blip>
          <a:srcRect b="0" l="0" r="0" t="0"/>
          <a:stretch/>
        </p:blipFill>
        <p:spPr>
          <a:xfrm>
            <a:off x="0" y="606876"/>
            <a:ext cx="12191999" cy="48129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703" name="Google Shape;703;p9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704" name="Google Shape;704;p99"/>
          <p:cNvPicPr preferRelativeResize="0"/>
          <p:nvPr/>
        </p:nvPicPr>
        <p:blipFill rotWithShape="1">
          <a:blip r:embed="rId3">
            <a:alphaModFix/>
          </a:blip>
          <a:srcRect b="0" l="0" r="0" t="0"/>
          <a:stretch/>
        </p:blipFill>
        <p:spPr>
          <a:xfrm>
            <a:off x="492575" y="280300"/>
            <a:ext cx="11429999" cy="5220375"/>
          </a:xfrm>
          <a:prstGeom prst="rect">
            <a:avLst/>
          </a:prstGeom>
          <a:noFill/>
          <a:ln>
            <a:noFill/>
          </a:ln>
        </p:spPr>
      </p:pic>
      <p:sp>
        <p:nvSpPr>
          <p:cNvPr id="705" name="Google Shape;705;p99"/>
          <p:cNvSpPr txBox="1"/>
          <p:nvPr/>
        </p:nvSpPr>
        <p:spPr>
          <a:xfrm>
            <a:off x="70750" y="5358500"/>
            <a:ext cx="120150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IN" sz="1600" u="none" cap="none" strike="noStrike">
                <a:solidFill>
                  <a:srgbClr val="000000"/>
                </a:solidFill>
                <a:latin typeface="Calibri"/>
                <a:ea typeface="Calibri"/>
                <a:cs typeface="Calibri"/>
                <a:sym typeface="Calibri"/>
              </a:rPr>
              <a:t>Starting with the base cuboid [student, course, semester, instructor], what specific OLAP operations (e.g., roll-up from semester to year) should one perform in order to list the average grade of CS courses for each Big-University student.</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IN" sz="1600" u="none" cap="none" strike="noStrike">
                <a:solidFill>
                  <a:srgbClr val="000000"/>
                </a:solidFill>
                <a:latin typeface="Calibri"/>
                <a:ea typeface="Calibri"/>
                <a:cs typeface="Calibri"/>
                <a:sym typeface="Calibri"/>
              </a:rPr>
              <a:t>The specific OLAP operations to be performed are: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IN" sz="1600" u="none" cap="none" strike="noStrike">
                <a:solidFill>
                  <a:srgbClr val="000000"/>
                </a:solidFill>
                <a:latin typeface="Calibri"/>
                <a:ea typeface="Calibri"/>
                <a:cs typeface="Calibri"/>
                <a:sym typeface="Calibri"/>
              </a:rPr>
              <a:t>• Roll-up on course from course id to department.</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IN" sz="1600" u="none" cap="none" strike="noStrike">
                <a:solidFill>
                  <a:srgbClr val="000000"/>
                </a:solidFill>
                <a:latin typeface="Calibri"/>
                <a:ea typeface="Calibri"/>
                <a:cs typeface="Calibri"/>
                <a:sym typeface="Calibri"/>
              </a:rPr>
              <a:t>• Roll-up on semester from semester id to all.</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IN" sz="1600" u="none" cap="none" strike="noStrike">
                <a:solidFill>
                  <a:srgbClr val="000000"/>
                </a:solidFill>
                <a:latin typeface="Calibri"/>
                <a:ea typeface="Calibri"/>
                <a:cs typeface="Calibri"/>
                <a:sym typeface="Calibri"/>
              </a:rPr>
              <a:t>• Slice for course=“CS”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00"/>
          <p:cNvSpPr txBox="1"/>
          <p:nvPr/>
        </p:nvSpPr>
        <p:spPr>
          <a:xfrm>
            <a:off x="0" y="0"/>
            <a:ext cx="121920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Arial"/>
                <a:ea typeface="Arial"/>
                <a:cs typeface="Arial"/>
                <a:sym typeface="Arial"/>
              </a:rPr>
              <a:t>(c) If each dimension has five levels (including all), such as student &lt; major &lt; status &lt; university &lt; all,</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Arial"/>
                <a:ea typeface="Arial"/>
                <a:cs typeface="Arial"/>
                <a:sym typeface="Arial"/>
              </a:rPr>
              <a:t> how many cuboids will this cube contain (including the base and apex cuboids)?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000000"/>
                </a:solidFill>
                <a:latin typeface="Arial"/>
                <a:ea typeface="Arial"/>
                <a:cs typeface="Arial"/>
                <a:sym typeface="Arial"/>
              </a:rPr>
              <a:t>This cube will contain 5^4 = 625 cuboids.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718" name="Google Shape;718;p10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719" name="Google Shape;719;p101"/>
          <p:cNvPicPr preferRelativeResize="0"/>
          <p:nvPr/>
        </p:nvPicPr>
        <p:blipFill rotWithShape="1">
          <a:blip r:embed="rId3">
            <a:alphaModFix/>
          </a:blip>
          <a:srcRect b="0" l="0" r="0" t="0"/>
          <a:stretch/>
        </p:blipFill>
        <p:spPr>
          <a:xfrm>
            <a:off x="683075" y="101750"/>
            <a:ext cx="11361974" cy="435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nvSpPr>
        <p:spPr>
          <a:xfrm>
            <a:off x="838200" y="1141"/>
            <a:ext cx="10515600" cy="315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22222"/>
              </a:buClr>
              <a:buSzPts val="2800"/>
              <a:buFont typeface="Arial"/>
              <a:buNone/>
            </a:pPr>
            <a:r>
              <a:rPr b="1" i="0" lang="en-IN" sz="2800" u="none" cap="none" strike="noStrike">
                <a:solidFill>
                  <a:srgbClr val="222222"/>
                </a:solidFill>
                <a:latin typeface="Arial"/>
                <a:ea typeface="Arial"/>
                <a:cs typeface="Arial"/>
                <a:sym typeface="Arial"/>
              </a:rPr>
              <a:t>OLTP Vs OLAP</a:t>
            </a:r>
            <a:endParaRPr b="0" i="0" sz="2800" u="none" cap="none" strike="noStrike">
              <a:solidFill>
                <a:schemeClr val="dk1"/>
              </a:solidFill>
              <a:latin typeface="Calibri"/>
              <a:ea typeface="Calibri"/>
              <a:cs typeface="Calibri"/>
              <a:sym typeface="Calibri"/>
            </a:endParaRPr>
          </a:p>
        </p:txBody>
      </p:sp>
      <p:graphicFrame>
        <p:nvGraphicFramePr>
          <p:cNvPr id="147" name="Google Shape;147;p21"/>
          <p:cNvGraphicFramePr/>
          <p:nvPr/>
        </p:nvGraphicFramePr>
        <p:xfrm>
          <a:off x="365464" y="425653"/>
          <a:ext cx="3000000" cy="3000000"/>
        </p:xfrm>
        <a:graphic>
          <a:graphicData uri="http://schemas.openxmlformats.org/drawingml/2006/table">
            <a:tbl>
              <a:tblPr bandRow="1" firstCol="1" firstRow="1">
                <a:noFill/>
                <a:tableStyleId>{F0DB9004-5187-4725-96AB-9851361D0CC9}</a:tableStyleId>
              </a:tblPr>
              <a:tblGrid>
                <a:gridCol w="4750400"/>
                <a:gridCol w="6886750"/>
              </a:tblGrid>
              <a:tr h="378125">
                <a:tc>
                  <a:txBody>
                    <a:bodyPr/>
                    <a:lstStyle/>
                    <a:p>
                      <a:pPr indent="0" lvl="0" marL="0" marR="0" rtl="0" algn="ctr">
                        <a:lnSpc>
                          <a:spcPct val="107000"/>
                        </a:lnSpc>
                        <a:spcBef>
                          <a:spcPts val="0"/>
                        </a:spcBef>
                        <a:spcAft>
                          <a:spcPts val="0"/>
                        </a:spcAft>
                        <a:buClr>
                          <a:srgbClr val="000000"/>
                        </a:buClr>
                        <a:buSzPts val="1400"/>
                        <a:buFont typeface="Arial"/>
                        <a:buNone/>
                      </a:pPr>
                      <a:r>
                        <a:rPr b="1" lang="en-IN" sz="1400" u="none" cap="none" strike="noStrike"/>
                        <a:t>OLTP</a:t>
                      </a:r>
                      <a:endParaRPr b="1" sz="1400" u="none" cap="none" strike="noStrike">
                        <a:latin typeface="Calibri"/>
                        <a:ea typeface="Calibri"/>
                        <a:cs typeface="Calibri"/>
                        <a:sym typeface="Calibri"/>
                      </a:endParaRPr>
                    </a:p>
                  </a:txBody>
                  <a:tcPr marT="4600" marB="4600" marR="4600" marL="4600" anchor="ctr"/>
                </a:tc>
                <a:tc>
                  <a:txBody>
                    <a:bodyPr/>
                    <a:lstStyle/>
                    <a:p>
                      <a:pPr indent="0" lvl="0" marL="0" marR="0" rtl="0" algn="ctr">
                        <a:lnSpc>
                          <a:spcPct val="107000"/>
                        </a:lnSpc>
                        <a:spcBef>
                          <a:spcPts val="0"/>
                        </a:spcBef>
                        <a:spcAft>
                          <a:spcPts val="0"/>
                        </a:spcAft>
                        <a:buClr>
                          <a:srgbClr val="000000"/>
                        </a:buClr>
                        <a:buSzPts val="1400"/>
                        <a:buFont typeface="Arial"/>
                        <a:buNone/>
                      </a:pPr>
                      <a:r>
                        <a:rPr b="1" lang="en-IN" sz="1400" u="none" cap="none" strike="noStrike">
                          <a:solidFill>
                            <a:schemeClr val="dk1"/>
                          </a:solidFill>
                        </a:rPr>
                        <a:t>OLAP</a:t>
                      </a:r>
                      <a:endParaRPr b="1" sz="1400" u="none" cap="none" strike="noStrike">
                        <a:solidFill>
                          <a:schemeClr val="dk1"/>
                        </a:solidFill>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OLTP is an online transactional system.</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OLAP is an online analysis and data retrieving process.</a:t>
                      </a:r>
                      <a:endParaRPr b="0" sz="1400" u="none" cap="none" strike="noStrike">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It is characterized by large numbers of short online transactions.</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It is characterized by a large volume of data.</a:t>
                      </a:r>
                      <a:endParaRPr b="0" sz="1400" u="none" cap="none" strike="noStrike">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OLTP is an online database modifying system.</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OLAP is an online database query management system.</a:t>
                      </a:r>
                      <a:endParaRPr b="0" sz="1400" u="none" cap="none" strike="noStrike">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OLTP uses traditional DBMS.</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OLAP uses the data warehouse.</a:t>
                      </a:r>
                      <a:endParaRPr b="0" sz="1400" u="none" cap="none" strike="noStrike">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Insert, Update, and Delete information from the database.</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Mostly select operations</a:t>
                      </a:r>
                      <a:endParaRPr b="0" sz="1400" u="none" cap="none" strike="noStrike">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OLTP and its transactions are the sources of data.</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Different OLTP databases become the source of data for OLAP.</a:t>
                      </a:r>
                      <a:endParaRPr b="0" sz="1400" u="none" cap="none" strike="noStrike">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OLTP database must maintain data integrity constraints.</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OLAP database does not get frequently modified. Hence, data integrity is not an issue.</a:t>
                      </a:r>
                      <a:endParaRPr b="0" sz="1400" u="none" cap="none" strike="noStrike">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It’s response time is in a millisecond.</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Response time in seconds to minutes.</a:t>
                      </a:r>
                      <a:endParaRPr b="0" sz="1400" u="none" cap="none" strike="noStrike">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The data in the OLTP database is always detailed and organized.</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The data in the OLAP process might not be organized.</a:t>
                      </a:r>
                      <a:endParaRPr b="0" sz="1400" u="none" cap="none" strike="noStrike">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Allow read/write operations.</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Only read and rarely write.</a:t>
                      </a:r>
                      <a:endParaRPr b="0" sz="1400" u="none" cap="none" strike="noStrike">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It is a customer-oriented process.</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It is a </a:t>
                      </a:r>
                      <a:r>
                        <a:rPr lang="en-IN" sz="1400" u="none" cap="none" strike="noStrike"/>
                        <a:t>market</a:t>
                      </a:r>
                      <a:r>
                        <a:rPr b="0" lang="en-IN" sz="1400" u="none" cap="none" strike="noStrike"/>
                        <a:t> oriented process.</a:t>
                      </a:r>
                      <a:endParaRPr b="0" sz="1400" u="none" cap="none" strike="noStrike">
                        <a:latin typeface="Calibri"/>
                        <a:ea typeface="Calibri"/>
                        <a:cs typeface="Calibri"/>
                        <a:sym typeface="Calibri"/>
                      </a:endParaRPr>
                    </a:p>
                  </a:txBody>
                  <a:tcPr marT="4600" marB="4600" marR="4600" marL="4600" anchor="ctr"/>
                </a:tc>
              </a:tr>
              <a:tr h="37812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Queries in this process are standardized and simple.</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Complex queries involving aggregations.</a:t>
                      </a:r>
                      <a:endParaRPr b="0" sz="1400" u="none" cap="none" strike="noStrike">
                        <a:latin typeface="Calibri"/>
                        <a:ea typeface="Calibri"/>
                        <a:cs typeface="Calibri"/>
                        <a:sym typeface="Calibri"/>
                      </a:endParaRPr>
                    </a:p>
                  </a:txBody>
                  <a:tcPr marT="4600" marB="4600" marR="4600" marL="4600" anchor="ctr"/>
                </a:tc>
              </a:tr>
              <a:tr h="75777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Complete backup of the data combined with incremental backups.</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OLAP only need a backup from time to time. Backup is not important compared to OLTP</a:t>
                      </a:r>
                      <a:endParaRPr b="0" sz="1400" u="none" cap="none" strike="noStrike">
                        <a:latin typeface="Calibri"/>
                        <a:ea typeface="Calibri"/>
                        <a:cs typeface="Calibri"/>
                        <a:sym typeface="Calibri"/>
                      </a:endParaRPr>
                    </a:p>
                  </a:txBody>
                  <a:tcPr marT="4600" marB="4600" marR="4600" marL="4600" anchor="ctr"/>
                </a:tc>
              </a:tr>
              <a:tr h="757775">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DB design is an application-oriented example: Database design changes with the industry like retail, airline, banking, etc.</a:t>
                      </a:r>
                      <a:endParaRPr b="0" sz="1400" u="none" cap="none" strike="noStrike">
                        <a:latin typeface="Calibri"/>
                        <a:ea typeface="Calibri"/>
                        <a:cs typeface="Calibri"/>
                        <a:sym typeface="Calibri"/>
                      </a:endParaRPr>
                    </a:p>
                  </a:txBody>
                  <a:tcPr marT="4600" marB="4600" marR="4600" marL="4600" anchor="ctr"/>
                </a:tc>
                <a:tc>
                  <a:txBody>
                    <a:bodyPr/>
                    <a:lstStyle/>
                    <a:p>
                      <a:pPr indent="0" lvl="0" marL="0" marR="0" rtl="0" algn="l">
                        <a:lnSpc>
                          <a:spcPct val="107000"/>
                        </a:lnSpc>
                        <a:spcBef>
                          <a:spcPts val="0"/>
                        </a:spcBef>
                        <a:spcAft>
                          <a:spcPts val="0"/>
                        </a:spcAft>
                        <a:buClr>
                          <a:srgbClr val="000000"/>
                        </a:buClr>
                        <a:buSzPts val="1400"/>
                        <a:buFont typeface="Arial"/>
                        <a:buNone/>
                      </a:pPr>
                      <a:r>
                        <a:rPr b="0" lang="en-IN" sz="1400" u="none" cap="none" strike="noStrike"/>
                        <a:t>DB design is subject-oriented. Example: Database design changes with subjects like sales, marketing, purchasing, etc.</a:t>
                      </a:r>
                      <a:endParaRPr b="0" sz="1400" u="none" cap="none" strike="noStrike">
                        <a:latin typeface="Calibri"/>
                        <a:ea typeface="Calibri"/>
                        <a:cs typeface="Calibri"/>
                        <a:sym typeface="Calibri"/>
                      </a:endParaRPr>
                    </a:p>
                  </a:txBody>
                  <a:tcPr marT="4600" marB="4600" marR="4600" marL="4600" anchor="ct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726" name="Google Shape;726;p10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727" name="Google Shape;727;p102"/>
          <p:cNvPicPr preferRelativeResize="0"/>
          <p:nvPr/>
        </p:nvPicPr>
        <p:blipFill rotWithShape="1">
          <a:blip r:embed="rId3">
            <a:alphaModFix/>
          </a:blip>
          <a:srcRect b="0" l="0" r="0" t="0"/>
          <a:stretch/>
        </p:blipFill>
        <p:spPr>
          <a:xfrm>
            <a:off x="1104900" y="62600"/>
            <a:ext cx="10515601" cy="5438100"/>
          </a:xfrm>
          <a:prstGeom prst="rect">
            <a:avLst/>
          </a:prstGeom>
          <a:noFill/>
          <a:ln>
            <a:noFill/>
          </a:ln>
        </p:spPr>
      </p:pic>
      <p:sp>
        <p:nvSpPr>
          <p:cNvPr id="728" name="Google Shape;728;p102"/>
          <p:cNvSpPr txBox="1"/>
          <p:nvPr/>
        </p:nvSpPr>
        <p:spPr>
          <a:xfrm>
            <a:off x="587825" y="5576200"/>
            <a:ext cx="10246200" cy="1563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chemeClr val="dk1"/>
              </a:buClr>
              <a:buSzPts val="1100"/>
              <a:buFont typeface="Arial"/>
              <a:buNone/>
            </a:pPr>
            <a:r>
              <a:rPr b="0" i="0" lang="en-IN" sz="2800" u="none" cap="none" strike="noStrike">
                <a:solidFill>
                  <a:schemeClr val="dk1"/>
                </a:solidFill>
                <a:latin typeface="Calibri"/>
                <a:ea typeface="Calibri"/>
                <a:cs typeface="Calibri"/>
                <a:sym typeface="Calibri"/>
              </a:rPr>
              <a:t>Que: Starting with the base cuboid [date, spectator, location, game], what specific OLAP operations should one perform in order to list the total charge paid by student spectators at GM Place in 2010?</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8"/>
                                        </p:tgtEl>
                                        <p:attrNameLst>
                                          <p:attrName>style.visibility</p:attrName>
                                        </p:attrNameLst>
                                      </p:cBhvr>
                                      <p:to>
                                        <p:strVal val="visible"/>
                                      </p:to>
                                    </p:set>
                                    <p:anim calcmode="lin" valueType="num">
                                      <p:cBhvr additive="base">
                                        <p:cTn dur="1000"/>
                                        <p:tgtEl>
                                          <p:spTgt spid="7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03"/>
          <p:cNvSpPr txBox="1"/>
          <p:nvPr>
            <p:ph idx="1" type="body"/>
          </p:nvPr>
        </p:nvSpPr>
        <p:spPr>
          <a:xfrm>
            <a:off x="838200" y="402775"/>
            <a:ext cx="11111700" cy="5774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lang="en-IN"/>
              <a:t>Que: Starting with the base cuboid [date, spectator, location, game], what specific OLAP operations should one perform in order to list the total charge paid by student spectators at GM Place in 2010?</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Clr>
                <a:schemeClr val="dk1"/>
              </a:buClr>
              <a:buSzPts val="1100"/>
              <a:buFont typeface="Arial"/>
              <a:buNone/>
            </a:pPr>
            <a:r>
              <a:rPr lang="en-IN"/>
              <a:t>Ans:</a:t>
            </a:r>
            <a:endParaRPr/>
          </a:p>
          <a:p>
            <a:pPr indent="0" lvl="0" marL="0" rtl="0" algn="l">
              <a:lnSpc>
                <a:spcPct val="90000"/>
              </a:lnSpc>
              <a:spcBef>
                <a:spcPts val="1000"/>
              </a:spcBef>
              <a:spcAft>
                <a:spcPts val="0"/>
              </a:spcAft>
              <a:buClr>
                <a:schemeClr val="dk1"/>
              </a:buClr>
              <a:buSzPts val="1100"/>
              <a:buFont typeface="Arial"/>
              <a:buNone/>
            </a:pPr>
            <a:r>
              <a:rPr lang="en-IN"/>
              <a:t>The specific OLAP operations to be performed are:</a:t>
            </a:r>
            <a:endParaRPr/>
          </a:p>
          <a:p>
            <a:pPr indent="0" lvl="0" marL="0" rtl="0" algn="l">
              <a:lnSpc>
                <a:spcPct val="90000"/>
              </a:lnSpc>
              <a:spcBef>
                <a:spcPts val="1000"/>
              </a:spcBef>
              <a:spcAft>
                <a:spcPts val="0"/>
              </a:spcAft>
              <a:buClr>
                <a:schemeClr val="dk1"/>
              </a:buClr>
              <a:buSzPts val="1100"/>
              <a:buFont typeface="Arial"/>
              <a:buNone/>
            </a:pPr>
            <a:r>
              <a:rPr lang="en-IN"/>
              <a:t>• Roll-up on date from date id to year.</a:t>
            </a:r>
            <a:endParaRPr/>
          </a:p>
          <a:p>
            <a:pPr indent="0" lvl="0" marL="0" rtl="0" algn="l">
              <a:lnSpc>
                <a:spcPct val="90000"/>
              </a:lnSpc>
              <a:spcBef>
                <a:spcPts val="1000"/>
              </a:spcBef>
              <a:spcAft>
                <a:spcPts val="0"/>
              </a:spcAft>
              <a:buClr>
                <a:schemeClr val="dk1"/>
              </a:buClr>
              <a:buSzPts val="1100"/>
              <a:buFont typeface="Arial"/>
              <a:buNone/>
            </a:pPr>
            <a:r>
              <a:rPr lang="en-IN"/>
              <a:t>• Roll-up on game from game id to all.</a:t>
            </a:r>
            <a:endParaRPr/>
          </a:p>
          <a:p>
            <a:pPr indent="0" lvl="0" marL="0" rtl="0" algn="l">
              <a:lnSpc>
                <a:spcPct val="90000"/>
              </a:lnSpc>
              <a:spcBef>
                <a:spcPts val="1000"/>
              </a:spcBef>
              <a:spcAft>
                <a:spcPts val="0"/>
              </a:spcAft>
              <a:buClr>
                <a:schemeClr val="dk1"/>
              </a:buClr>
              <a:buSzPts val="1100"/>
              <a:buFont typeface="Arial"/>
              <a:buNone/>
            </a:pPr>
            <a:r>
              <a:rPr lang="en-IN"/>
              <a:t>• Roll-up on location from location id to location name.</a:t>
            </a:r>
            <a:endParaRPr/>
          </a:p>
          <a:p>
            <a:pPr indent="0" lvl="0" marL="0" rtl="0" algn="l">
              <a:lnSpc>
                <a:spcPct val="90000"/>
              </a:lnSpc>
              <a:spcBef>
                <a:spcPts val="1000"/>
              </a:spcBef>
              <a:spcAft>
                <a:spcPts val="0"/>
              </a:spcAft>
              <a:buClr>
                <a:schemeClr val="dk1"/>
              </a:buClr>
              <a:buSzPts val="1100"/>
              <a:buFont typeface="Arial"/>
              <a:buNone/>
            </a:pPr>
            <a:r>
              <a:rPr lang="en-IN"/>
              <a:t>• Roll-up on spectator from spectator id to status.</a:t>
            </a:r>
            <a:endParaRPr/>
          </a:p>
          <a:p>
            <a:pPr indent="0" lvl="0" marL="0" rtl="0" algn="l">
              <a:lnSpc>
                <a:spcPct val="90000"/>
              </a:lnSpc>
              <a:spcBef>
                <a:spcPts val="1000"/>
              </a:spcBef>
              <a:spcAft>
                <a:spcPts val="0"/>
              </a:spcAft>
              <a:buClr>
                <a:schemeClr val="dk1"/>
              </a:buClr>
              <a:buSzPts val="1100"/>
              <a:buFont typeface="Arial"/>
              <a:buNone/>
            </a:pPr>
            <a:r>
              <a:rPr lang="en-IN"/>
              <a:t>• Dice with status=“students”, location name=“GM Place”, and year = 2010.</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